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sldIdLst>
    <p:sldId id="256" r:id="rId2"/>
    <p:sldId id="257" r:id="rId3"/>
    <p:sldId id="278" r:id="rId4"/>
    <p:sldId id="258" r:id="rId5"/>
    <p:sldId id="274" r:id="rId6"/>
    <p:sldId id="288" r:id="rId7"/>
    <p:sldId id="259" r:id="rId8"/>
    <p:sldId id="273" r:id="rId9"/>
    <p:sldId id="260" r:id="rId10"/>
    <p:sldId id="261" r:id="rId11"/>
    <p:sldId id="272" r:id="rId12"/>
    <p:sldId id="262" r:id="rId13"/>
    <p:sldId id="263" r:id="rId14"/>
    <p:sldId id="264" r:id="rId15"/>
    <p:sldId id="265" r:id="rId16"/>
    <p:sldId id="266" r:id="rId17"/>
    <p:sldId id="267" r:id="rId18"/>
    <p:sldId id="269" r:id="rId19"/>
    <p:sldId id="283" r:id="rId20"/>
    <p:sldId id="289" r:id="rId21"/>
    <p:sldId id="284" r:id="rId22"/>
    <p:sldId id="290" r:id="rId23"/>
    <p:sldId id="285" r:id="rId24"/>
    <p:sldId id="286" r:id="rId25"/>
    <p:sldId id="281" r:id="rId26"/>
    <p:sldId id="287" r:id="rId27"/>
    <p:sldId id="270" r:id="rId28"/>
    <p:sldId id="279" r:id="rId29"/>
    <p:sldId id="271" r:id="rId30"/>
    <p:sldId id="28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7" d="100"/>
          <a:sy n="57" d="100"/>
        </p:scale>
        <p:origin x="1016" y="2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A5808-3B61-48CC-92EF-85AC2E0DFA56}" type="datetime2">
              <a:rPr lang="en-US" smtClean="0"/>
              <a:t>Monday, February 10,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30829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Monday, February 10, 2025</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7476973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Monday, February 10, 2025</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0258024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Monday, February 10, 2025</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589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Monday, February 10, 2025</a:t>
            </a:fld>
            <a:endParaRPr lang="en-US" cap="all" dirty="0"/>
          </a:p>
        </p:txBody>
      </p:sp>
      <p:sp>
        <p:nvSpPr>
          <p:cNvPr id="5"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2060101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0C963C-C1DB-4AFD-9DDC-0691666BF49B}" type="datetime2">
              <a:rPr lang="en-US" smtClean="0"/>
              <a:pPr/>
              <a:t>Monday, February 10, 2025</a:t>
            </a:fld>
            <a:endParaRPr lang="en-US" cap="all" dirty="0"/>
          </a:p>
        </p:txBody>
      </p:sp>
      <p:sp>
        <p:nvSpPr>
          <p:cNvPr id="4"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7024347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0C963C-C1DB-4AFD-9DDC-0691666BF49B}" type="datetime2">
              <a:rPr lang="en-US" smtClean="0"/>
              <a:pPr/>
              <a:t>Monday, February 10, 2025</a:t>
            </a:fld>
            <a:endParaRPr lang="en-US" cap="all" dirty="0"/>
          </a:p>
        </p:txBody>
      </p:sp>
      <p:sp>
        <p:nvSpPr>
          <p:cNvPr id="4" name="Footer Placeholder 4"/>
          <p:cNvSpPr>
            <a:spLocks noGrp="1"/>
          </p:cNvSpPr>
          <p:nvPr>
            <p:ph type="ftr" sz="quarter" idx="11"/>
          </p:nvPr>
        </p:nvSpPr>
        <p:spPr/>
        <p:txBody>
          <a:bodyPr/>
          <a:lstStyle/>
          <a:p>
            <a:pPr algn="l"/>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20260275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E98AF-4574-4509-BF7A-519ACD5BF826}" type="datetime2">
              <a:rPr lang="en-US" smtClean="0"/>
              <a:t>Monday, February 10,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47798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DD97D4-9636-490F-85D0-E926C2B6F3B1}" type="datetime2">
              <a:rPr lang="en-US" smtClean="0"/>
              <a:t>Monday, February 10,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1583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F3AF3C6-0FD4-4939-991C-00DDE5C56815}" type="datetime2">
              <a:rPr lang="en-US" smtClean="0"/>
              <a:t>Monday, February 10,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1386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07482-8128-47C6-A8DD-6452B0291CFF}" type="datetime2">
              <a:rPr lang="en-US" smtClean="0"/>
              <a:t>Monday, February 10,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20878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03F25-275E-41DE-BE3B-EBF0DB49F9B1}" type="datetime2">
              <a:rPr lang="en-US" smtClean="0"/>
              <a:t>Monday, February 10,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43739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475572-4A44-4171-84AA-64D42C8050A6}" type="datetime2">
              <a:rPr lang="en-US" smtClean="0"/>
              <a:t>Monday, February 10, 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1699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4C1612E-528E-4FD5-9E9E-E15F1108F171}" type="datetime2">
              <a:rPr lang="en-US" smtClean="0"/>
              <a:t>Monday, February 10, 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5949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4F6D862-A06D-436F-A92E-EBAAD50B6E50}" type="datetime2">
              <a:rPr lang="en-US" smtClean="0"/>
              <a:t>Monday, February 10, 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14241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73E0B7D-2260-4809-8F0A-9E5F3E24F169}" type="datetime2">
              <a:rPr lang="en-US" smtClean="0"/>
              <a:t>Monday, February 10, 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97590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8E4735-C637-46A3-94EB-AB3AC4188D2F}" type="datetime2">
              <a:rPr lang="en-US" smtClean="0"/>
              <a:t>Monday, February 10,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67848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hyperlink" Target="https://www.flickr.com/photos/nasamarshall/51305409975/"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extLst>
              <a:ext uri="{837473B0-CC2E-450A-ABE3-18F120FF3D39}">
                <a1611:picAttrSrcUrl xmlns:a1611="http://schemas.microsoft.com/office/drawing/2016/11/main" r:id="rId20"/>
              </a:ext>
            </a:extLst>
          </a:blip>
          <a:srcRect/>
          <a:stretch>
            <a:fillRect t="-33000" b="-33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E0C963C-C1DB-4AFD-9DDC-0691666BF49B}" type="datetime2">
              <a:rPr lang="en-US" smtClean="0"/>
              <a:pPr/>
              <a:t>Monday, February 10, 2025</a:t>
            </a:fld>
            <a:endParaRPr lang="en-US" cap="all"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lgn="l"/>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363239662"/>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17.png"/><Relationship Id="rId4" Type="http://schemas.microsoft.com/office/2017/06/relationships/model3d" Target="../media/model3d3.glb"/></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18.png"/><Relationship Id="rId4" Type="http://schemas.microsoft.com/office/2017/06/relationships/model3d" Target="../media/model3d3.glb"/></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slideLayout" Target="../slideLayouts/slideLayout1.xml"/><Relationship Id="rId1" Type="http://schemas.openxmlformats.org/officeDocument/2006/relationships/video" Target="https://www.youtube.com/embed/xNeRqbw18Jk?feature=oembed" TargetMode="External"/><Relationship Id="rId5" Type="http://schemas.openxmlformats.org/officeDocument/2006/relationships/image" Target="../media/image24.jpe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Irregular_galaxy_NGC_1427A_(captured_by_the_Hubble_Space_Telescope).jp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slideLayout" Target="../slideLayouts/slideLayout1.xml"/><Relationship Id="rId1" Type="http://schemas.openxmlformats.org/officeDocument/2006/relationships/video" Target="https://www.youtube.com/embed/rqQ1xKsNIQE?feature=oembed" TargetMode="External"/><Relationship Id="rId5" Type="http://schemas.openxmlformats.org/officeDocument/2006/relationships/image" Target="../media/image26.jpe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commons.wikimedia.org/wiki/File:Irregular_galaxy_NGC_1427A_(captured_by_the_Hubble_Space_Telescope).jpg" TargetMode="External"/><Relationship Id="rId7" Type="http://schemas.microsoft.com/office/2017/06/relationships/model3d" Target="../media/model3d2.glb"/><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17/06/relationships/model3d" Target="../media/model3d1.glb"/><Relationship Id="rId4" Type="http://schemas.openxmlformats.org/officeDocument/2006/relationships/hyperlink" Target="https://creativecommons.org/licenses/by-sa/3.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commons.wikimedia.org/wiki/File:Irregular_galaxy_NGC_1427A_(captured_by_the_Hubble_Space_Telescope).jpg" TargetMode="External"/><Relationship Id="rId7" Type="http://schemas.microsoft.com/office/2017/06/relationships/model3d" Target="../media/model3d3.glb"/><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17/06/relationships/model3d" Target="../media/model3d1.glb"/><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nasamarshall/51305409975/" TargetMode="External"/><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17/06/relationships/model3d" Target="../media/model3d1.glb"/></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nasamarshall/51305409975/" TargetMode="Externa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exoplanetarchive.ipac.caltech.edu/cgi-bin/TblView/nph-tblView?app=ExoTbls&amp;config=PS&amp;constraint=default_flag%3E0&amp;constraint=disc_method%20like%20%27tran%27" TargetMode="External"/><Relationship Id="rId5" Type="http://schemas.openxmlformats.org/officeDocument/2006/relationships/image" Target="../media/image11.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D1F662C-1DBA-4919-CF06-BBBF8E9893E8}"/>
              </a:ext>
            </a:extLst>
          </p:cNvPr>
          <p:cNvSpPr/>
          <p:nvPr/>
        </p:nvSpPr>
        <p:spPr>
          <a:xfrm>
            <a:off x="3891776" y="2172720"/>
            <a:ext cx="135035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Mandeep</a:t>
            </a:r>
          </a:p>
        </p:txBody>
      </p:sp>
      <p:sp>
        <p:nvSpPr>
          <p:cNvPr id="6" name="Rectangle: Rounded Corners 5">
            <a:extLst>
              <a:ext uri="{FF2B5EF4-FFF2-40B4-BE49-F238E27FC236}">
                <a16:creationId xmlns:a16="http://schemas.microsoft.com/office/drawing/2014/main" id="{60EC2D7E-EAFC-F3CF-12DB-CF2239B1588B}"/>
              </a:ext>
            </a:extLst>
          </p:cNvPr>
          <p:cNvSpPr/>
          <p:nvPr/>
        </p:nvSpPr>
        <p:spPr>
          <a:xfrm>
            <a:off x="3424481" y="3198608"/>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err="1"/>
              <a:t>Iarsolav</a:t>
            </a:r>
            <a:endParaRPr lang="en-AU" dirty="0"/>
          </a:p>
        </p:txBody>
      </p:sp>
      <p:sp>
        <p:nvSpPr>
          <p:cNvPr id="7" name="Rectangle: Rounded Corners 6">
            <a:extLst>
              <a:ext uri="{FF2B5EF4-FFF2-40B4-BE49-F238E27FC236}">
                <a16:creationId xmlns:a16="http://schemas.microsoft.com/office/drawing/2014/main" id="{1B51B913-F9A7-A224-CF58-4F01AE7AAFD8}"/>
              </a:ext>
            </a:extLst>
          </p:cNvPr>
          <p:cNvSpPr/>
          <p:nvPr/>
        </p:nvSpPr>
        <p:spPr>
          <a:xfrm>
            <a:off x="6256624" y="3364410"/>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Amrit</a:t>
            </a:r>
          </a:p>
        </p:txBody>
      </p:sp>
      <p:sp>
        <p:nvSpPr>
          <p:cNvPr id="8" name="Rectangle: Rounded Corners 7">
            <a:extLst>
              <a:ext uri="{FF2B5EF4-FFF2-40B4-BE49-F238E27FC236}">
                <a16:creationId xmlns:a16="http://schemas.microsoft.com/office/drawing/2014/main" id="{7956560A-CFF7-679D-8526-BF4F046794B6}"/>
              </a:ext>
            </a:extLst>
          </p:cNvPr>
          <p:cNvSpPr/>
          <p:nvPr/>
        </p:nvSpPr>
        <p:spPr>
          <a:xfrm>
            <a:off x="6681159" y="2416294"/>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Patrick</a:t>
            </a: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C95E88BC-EDFB-4FEB-585A-7986BD632331}"/>
                  </a:ext>
                </a:extLst>
              </p:cNvPr>
              <p:cNvGraphicFramePr>
                <a:graphicFrameLocks noChangeAspect="1"/>
              </p:cNvGraphicFramePr>
              <p:nvPr>
                <p:extLst>
                  <p:ext uri="{D42A27DB-BD31-4B8C-83A1-F6EECF244321}">
                    <p14:modId xmlns:p14="http://schemas.microsoft.com/office/powerpoint/2010/main" val="721495423"/>
                  </p:ext>
                </p:extLst>
              </p:nvPr>
            </p:nvGraphicFramePr>
            <p:xfrm>
              <a:off x="3231164" y="0"/>
              <a:ext cx="5447168" cy="5447168"/>
            </p:xfrm>
            <a:graphic>
              <a:graphicData uri="http://schemas.microsoft.com/office/drawing/2017/model3d">
                <am3d:model3d r:embed="rId2">
                  <am3d:spPr>
                    <a:xfrm>
                      <a:off x="0" y="0"/>
                      <a:ext cx="5447168" cy="5447168"/>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226487" ay="-2362998" az="143834"/>
                    <am3d:postTrans dx="0" dy="0" dz="0"/>
                  </am3d:trans>
                  <am3d:raster rName="Office3DRenderer" rVer="16.0.8326">
                    <am3d:blip r:embed="rId3"/>
                  </am3d:raster>
                  <am3d:objViewport viewportSz="98087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C95E88BC-EDFB-4FEB-585A-7986BD632331}"/>
                  </a:ext>
                </a:extLst>
              </p:cNvPr>
              <p:cNvPicPr>
                <a:picLocks noGrp="1" noRot="1" noChangeAspect="1" noMove="1" noResize="1" noEditPoints="1" noAdjustHandles="1" noChangeArrowheads="1" noChangeShapeType="1" noCrop="1"/>
              </p:cNvPicPr>
              <p:nvPr/>
            </p:nvPicPr>
            <p:blipFill>
              <a:blip r:embed="rId3"/>
              <a:stretch>
                <a:fillRect/>
              </a:stretch>
            </p:blipFill>
            <p:spPr>
              <a:xfrm>
                <a:off x="3231164" y="0"/>
                <a:ext cx="5447168" cy="5447168"/>
              </a:xfrm>
              <a:prstGeom prst="rect">
                <a:avLst/>
              </a:prstGeom>
            </p:spPr>
          </p:pic>
        </mc:Fallback>
      </mc:AlternateContent>
      <p:sp>
        <p:nvSpPr>
          <p:cNvPr id="2" name="Rectangle 1">
            <a:extLst>
              <a:ext uri="{FF2B5EF4-FFF2-40B4-BE49-F238E27FC236}">
                <a16:creationId xmlns:a16="http://schemas.microsoft.com/office/drawing/2014/main" id="{509E1255-1741-83AC-FA8D-28B6CDC46A60}"/>
              </a:ext>
            </a:extLst>
          </p:cNvPr>
          <p:cNvSpPr/>
          <p:nvPr/>
        </p:nvSpPr>
        <p:spPr>
          <a:xfrm>
            <a:off x="2543967" y="770730"/>
            <a:ext cx="6821566" cy="923330"/>
          </a:xfrm>
          <a:prstGeom prst="rect">
            <a:avLst/>
          </a:prstGeom>
          <a:noFill/>
        </p:spPr>
        <p:txBody>
          <a:bodyPr wrap="square" lIns="91440" tIns="45720" rIns="91440" bIns="45720">
            <a:spAutoFit/>
          </a:bodyPr>
          <a:lstStyle/>
          <a:p>
            <a:pPr algn="ctr"/>
            <a:r>
              <a:rPr lang="en-US" sz="5400" b="1" cap="none" spc="50" dirty="0" err="1">
                <a:ln w="0"/>
                <a:solidFill>
                  <a:schemeClr val="bg2"/>
                </a:solidFill>
                <a:effectLst>
                  <a:innerShdw blurRad="63500" dist="50800" dir="13500000">
                    <a:srgbClr val="000000">
                      <a:alpha val="50000"/>
                    </a:srgbClr>
                  </a:innerShdw>
                </a:effectLst>
              </a:rPr>
              <a:t>ExoPredict</a:t>
            </a:r>
            <a:endParaRPr 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36927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129EF-CE6C-DF1F-B430-C297D65FB268}"/>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29537B04-3E79-FCE6-C219-073314440506}"/>
                  </a:ext>
                </a:extLst>
              </p:cNvPr>
              <p:cNvGraphicFramePr>
                <a:graphicFrameLocks noChangeAspect="1"/>
              </p:cNvGraphicFramePr>
              <p:nvPr>
                <p:extLst>
                  <p:ext uri="{D42A27DB-BD31-4B8C-83A1-F6EECF244321}">
                    <p14:modId xmlns:p14="http://schemas.microsoft.com/office/powerpoint/2010/main" val="891972454"/>
                  </p:ext>
                </p:extLst>
              </p:nvPr>
            </p:nvGraphicFramePr>
            <p:xfrm>
              <a:off x="474013" y="376331"/>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0449071" ay="-249915" az="10774428"/>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29537B04-3E79-FCE6-C219-073314440506}"/>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3" y="376331"/>
                <a:ext cx="813863" cy="832790"/>
              </a:xfrm>
              <a:prstGeom prst="rect">
                <a:avLst/>
              </a:prstGeom>
            </p:spPr>
          </p:pic>
        </mc:Fallback>
      </mc:AlternateContent>
      <p:sp>
        <p:nvSpPr>
          <p:cNvPr id="10" name="TextBox 9">
            <a:extLst>
              <a:ext uri="{FF2B5EF4-FFF2-40B4-BE49-F238E27FC236}">
                <a16:creationId xmlns:a16="http://schemas.microsoft.com/office/drawing/2014/main" id="{14C39E75-2CCA-57F3-7F67-87D9E9A12464}"/>
              </a:ext>
            </a:extLst>
          </p:cNvPr>
          <p:cNvSpPr txBox="1"/>
          <p:nvPr/>
        </p:nvSpPr>
        <p:spPr>
          <a:xfrm>
            <a:off x="1360448" y="422280"/>
            <a:ext cx="2869696" cy="584775"/>
          </a:xfrm>
          <a:prstGeom prst="rect">
            <a:avLst/>
          </a:prstGeom>
          <a:noFill/>
        </p:spPr>
        <p:txBody>
          <a:bodyPr wrap="none" rtlCol="0">
            <a:spAutoFit/>
          </a:bodyPr>
          <a:lstStyle/>
          <a:p>
            <a:r>
              <a:rPr lang="en-AU" sz="3200" b="1" dirty="0"/>
              <a:t>Data Analysis</a:t>
            </a:r>
          </a:p>
        </p:txBody>
      </p:sp>
      <p:sp>
        <p:nvSpPr>
          <p:cNvPr id="11" name="TextBox 10">
            <a:extLst>
              <a:ext uri="{FF2B5EF4-FFF2-40B4-BE49-F238E27FC236}">
                <a16:creationId xmlns:a16="http://schemas.microsoft.com/office/drawing/2014/main" id="{465FA849-5C93-06E5-97D5-138F40CB0B8E}"/>
              </a:ext>
            </a:extLst>
          </p:cNvPr>
          <p:cNvSpPr txBox="1"/>
          <p:nvPr/>
        </p:nvSpPr>
        <p:spPr>
          <a:xfrm>
            <a:off x="3144645" y="468446"/>
            <a:ext cx="6233532" cy="1077218"/>
          </a:xfrm>
          <a:prstGeom prst="rect">
            <a:avLst/>
          </a:prstGeom>
          <a:noFill/>
        </p:spPr>
        <p:txBody>
          <a:bodyPr wrap="square" rtlCol="0">
            <a:spAutoFit/>
          </a:bodyPr>
          <a:lstStyle/>
          <a:p>
            <a:endParaRPr lang="en-AU" sz="2800" dirty="0"/>
          </a:p>
          <a:p>
            <a:endParaRPr lang="en-AU" dirty="0"/>
          </a:p>
          <a:p>
            <a:endParaRPr lang="en-AU" dirty="0"/>
          </a:p>
        </p:txBody>
      </p:sp>
      <mc:AlternateContent xmlns:mc="http://schemas.openxmlformats.org/markup-compatibility/2006">
        <mc:Choice xmlns:am3d="http://schemas.microsoft.com/office/drawing/2017/model3d" Requires="am3d">
          <p:graphicFrame>
            <p:nvGraphicFramePr>
              <p:cNvPr id="2" name="3D Model 1" descr="Solar System">
                <a:extLst>
                  <a:ext uri="{FF2B5EF4-FFF2-40B4-BE49-F238E27FC236}">
                    <a16:creationId xmlns:a16="http://schemas.microsoft.com/office/drawing/2014/main" id="{5BA99367-9E4A-EDD0-6FFE-1F73BCC67597}"/>
                  </a:ext>
                </a:extLst>
              </p:cNvPr>
              <p:cNvGraphicFramePr>
                <a:graphicFrameLocks noChangeAspect="1"/>
              </p:cNvGraphicFramePr>
              <p:nvPr>
                <p:extLst>
                  <p:ext uri="{D42A27DB-BD31-4B8C-83A1-F6EECF244321}">
                    <p14:modId xmlns:p14="http://schemas.microsoft.com/office/powerpoint/2010/main" val="1723783389"/>
                  </p:ext>
                </p:extLst>
              </p:nvPr>
            </p:nvGraphicFramePr>
            <p:xfrm>
              <a:off x="8082861" y="1301664"/>
              <a:ext cx="3341476" cy="1266143"/>
            </p:xfrm>
            <a:graphic>
              <a:graphicData uri="http://schemas.microsoft.com/office/drawing/2017/model3d">
                <am3d:model3d r:embed="rId4">
                  <am3d:spPr>
                    <a:xfrm>
                      <a:off x="0" y="0"/>
                      <a:ext cx="3341476" cy="1266143"/>
                    </a:xfrm>
                    <a:prstGeom prst="rect">
                      <a:avLst/>
                    </a:prstGeom>
                  </am3d:spPr>
                  <am3d:camera>
                    <am3d:pos x="0" y="0" z="66914033"/>
                    <am3d:up dx="0" dy="36000000" dz="0"/>
                    <am3d:lookAt x="0" y="0" z="0"/>
                    <am3d:perspective fov="2700000"/>
                  </am3d:camera>
                  <am3d:trans>
                    <am3d:meterPerModelUnit n="63" d="1000000"/>
                    <am3d:preTrans dx="-200638" dy="-51960" dz="-12378"/>
                    <am3d:scale>
                      <am3d:sx n="1000000" d="1000000"/>
                      <am3d:sy n="1000000" d="1000000"/>
                      <am3d:sz n="1000000" d="1000000"/>
                    </am3d:scale>
                    <am3d:rot/>
                    <am3d:postTrans dx="0" dy="0" dz="0"/>
                  </am3d:trans>
                  <am3d:raster rName="Office3DRenderer" rVer="16.0.8326">
                    <am3d:blip r:embed="rId5"/>
                  </am3d:raster>
                  <am3d:objViewport viewportSz="51692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olar System">
                <a:extLst>
                  <a:ext uri="{FF2B5EF4-FFF2-40B4-BE49-F238E27FC236}">
                    <a16:creationId xmlns:a16="http://schemas.microsoft.com/office/drawing/2014/main" id="{5BA99367-9E4A-EDD0-6FFE-1F73BCC67597}"/>
                  </a:ext>
                </a:extLst>
              </p:cNvPr>
              <p:cNvPicPr>
                <a:picLocks noGrp="1" noRot="1" noChangeAspect="1" noMove="1" noResize="1" noEditPoints="1" noAdjustHandles="1" noChangeArrowheads="1" noChangeShapeType="1" noCrop="1"/>
              </p:cNvPicPr>
              <p:nvPr/>
            </p:nvPicPr>
            <p:blipFill>
              <a:blip r:embed="rId5"/>
              <a:stretch>
                <a:fillRect/>
              </a:stretch>
            </p:blipFill>
            <p:spPr>
              <a:xfrm>
                <a:off x="8082861" y="1301664"/>
                <a:ext cx="3341476" cy="1266143"/>
              </a:xfrm>
              <a:prstGeom prst="rect">
                <a:avLst/>
              </a:prstGeom>
            </p:spPr>
          </p:pic>
        </mc:Fallback>
      </mc:AlternateContent>
    </p:spTree>
    <p:extLst>
      <p:ext uri="{BB962C8B-B14F-4D97-AF65-F5344CB8AC3E}">
        <p14:creationId xmlns:p14="http://schemas.microsoft.com/office/powerpoint/2010/main" val="375898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CEC3-4F45-A39A-24D3-6065D2AC1696}"/>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54AA86E7-E847-4A61-D4E2-5EB804B99F5B}"/>
                  </a:ext>
                </a:extLst>
              </p:cNvPr>
              <p:cNvGraphicFramePr>
                <a:graphicFrameLocks noChangeAspect="1"/>
              </p:cNvGraphicFramePr>
              <p:nvPr/>
            </p:nvGraphicFramePr>
            <p:xfrm>
              <a:off x="474013" y="376331"/>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0449071" ay="-249915" az="10774428"/>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54AA86E7-E847-4A61-D4E2-5EB804B99F5B}"/>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3" y="376331"/>
                <a:ext cx="813863" cy="832790"/>
              </a:xfrm>
              <a:prstGeom prst="rect">
                <a:avLst/>
              </a:prstGeom>
            </p:spPr>
          </p:pic>
        </mc:Fallback>
      </mc:AlternateContent>
      <p:sp>
        <p:nvSpPr>
          <p:cNvPr id="10" name="TextBox 9">
            <a:extLst>
              <a:ext uri="{FF2B5EF4-FFF2-40B4-BE49-F238E27FC236}">
                <a16:creationId xmlns:a16="http://schemas.microsoft.com/office/drawing/2014/main" id="{CBB108E0-769E-C97A-B9FB-C4E94B465407}"/>
              </a:ext>
            </a:extLst>
          </p:cNvPr>
          <p:cNvSpPr txBox="1"/>
          <p:nvPr/>
        </p:nvSpPr>
        <p:spPr>
          <a:xfrm>
            <a:off x="1360448" y="422280"/>
            <a:ext cx="2869696" cy="584775"/>
          </a:xfrm>
          <a:prstGeom prst="rect">
            <a:avLst/>
          </a:prstGeom>
          <a:noFill/>
        </p:spPr>
        <p:txBody>
          <a:bodyPr wrap="none" rtlCol="0">
            <a:spAutoFit/>
          </a:bodyPr>
          <a:lstStyle/>
          <a:p>
            <a:r>
              <a:rPr lang="en-AU" sz="3200" b="1" dirty="0"/>
              <a:t>Data Analysis</a:t>
            </a:r>
          </a:p>
        </p:txBody>
      </p:sp>
      <p:sp>
        <p:nvSpPr>
          <p:cNvPr id="11" name="TextBox 10">
            <a:extLst>
              <a:ext uri="{FF2B5EF4-FFF2-40B4-BE49-F238E27FC236}">
                <a16:creationId xmlns:a16="http://schemas.microsoft.com/office/drawing/2014/main" id="{BBE75098-A2F0-1CE2-E7A1-3DEC883C4A8D}"/>
              </a:ext>
            </a:extLst>
          </p:cNvPr>
          <p:cNvSpPr txBox="1"/>
          <p:nvPr/>
        </p:nvSpPr>
        <p:spPr>
          <a:xfrm>
            <a:off x="3144645" y="468446"/>
            <a:ext cx="6233532" cy="1077218"/>
          </a:xfrm>
          <a:prstGeom prst="rect">
            <a:avLst/>
          </a:prstGeom>
          <a:noFill/>
        </p:spPr>
        <p:txBody>
          <a:bodyPr wrap="square" rtlCol="0">
            <a:spAutoFit/>
          </a:bodyPr>
          <a:lstStyle/>
          <a:p>
            <a:endParaRPr lang="en-AU" sz="2800" dirty="0"/>
          </a:p>
          <a:p>
            <a:endParaRPr lang="en-AU" dirty="0"/>
          </a:p>
          <a:p>
            <a:endParaRPr lang="en-AU" dirty="0"/>
          </a:p>
        </p:txBody>
      </p:sp>
      <mc:AlternateContent xmlns:mc="http://schemas.openxmlformats.org/markup-compatibility/2006">
        <mc:Choice xmlns:am3d="http://schemas.microsoft.com/office/drawing/2017/model3d" Requires="am3d">
          <p:graphicFrame>
            <p:nvGraphicFramePr>
              <p:cNvPr id="2" name="3D Model 1" descr="Solar System">
                <a:extLst>
                  <a:ext uri="{FF2B5EF4-FFF2-40B4-BE49-F238E27FC236}">
                    <a16:creationId xmlns:a16="http://schemas.microsoft.com/office/drawing/2014/main" id="{C3F3DF1E-7A55-B09F-B95C-DFDFC8935E91}"/>
                  </a:ext>
                </a:extLst>
              </p:cNvPr>
              <p:cNvGraphicFramePr>
                <a:graphicFrameLocks noChangeAspect="1"/>
              </p:cNvGraphicFramePr>
              <p:nvPr>
                <p:extLst>
                  <p:ext uri="{D42A27DB-BD31-4B8C-83A1-F6EECF244321}">
                    <p14:modId xmlns:p14="http://schemas.microsoft.com/office/powerpoint/2010/main" val="4087460583"/>
                  </p:ext>
                </p:extLst>
              </p:nvPr>
            </p:nvGraphicFramePr>
            <p:xfrm>
              <a:off x="7895219" y="-227800"/>
              <a:ext cx="3474753" cy="3151077"/>
            </p:xfrm>
            <a:graphic>
              <a:graphicData uri="http://schemas.microsoft.com/office/drawing/2017/model3d">
                <am3d:model3d r:embed="rId4">
                  <am3d:spPr>
                    <a:xfrm>
                      <a:off x="0" y="0"/>
                      <a:ext cx="3474753" cy="3151077"/>
                    </a:xfrm>
                    <a:prstGeom prst="rect">
                      <a:avLst/>
                    </a:prstGeom>
                  </am3d:spPr>
                  <am3d:camera>
                    <am3d:pos x="0" y="0" z="66914033"/>
                    <am3d:up dx="0" dy="36000000" dz="0"/>
                    <am3d:lookAt x="0" y="0" z="0"/>
                    <am3d:perspective fov="2700000"/>
                  </am3d:camera>
                  <am3d:trans>
                    <am3d:meterPerModelUnit n="63" d="1000000"/>
                    <am3d:preTrans dx="-200638" dy="-51960" dz="-12378"/>
                    <am3d:scale>
                      <am3d:sx n="1000000" d="1000000"/>
                      <am3d:sy n="1000000" d="1000000"/>
                      <am3d:sz n="1000000" d="1000000"/>
                    </am3d:scale>
                    <am3d:rot ax="4135456" ay="3488188" az="3935601"/>
                    <am3d:postTrans dx="0" dy="0" dz="0"/>
                  </am3d:trans>
                  <am3d:raster rName="Office3DRenderer" rVer="16.0.8326">
                    <am3d:blip r:embed="rId5"/>
                  </am3d:raster>
                  <am3d:objViewport viewportSz="51692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olar System">
                <a:extLst>
                  <a:ext uri="{FF2B5EF4-FFF2-40B4-BE49-F238E27FC236}">
                    <a16:creationId xmlns:a16="http://schemas.microsoft.com/office/drawing/2014/main" id="{C3F3DF1E-7A55-B09F-B95C-DFDFC8935E91}"/>
                  </a:ext>
                </a:extLst>
              </p:cNvPr>
              <p:cNvPicPr>
                <a:picLocks noGrp="1" noRot="1" noChangeAspect="1" noMove="1" noResize="1" noEditPoints="1" noAdjustHandles="1" noChangeArrowheads="1" noChangeShapeType="1" noCrop="1"/>
              </p:cNvPicPr>
              <p:nvPr/>
            </p:nvPicPr>
            <p:blipFill>
              <a:blip r:embed="rId5"/>
              <a:stretch>
                <a:fillRect/>
              </a:stretch>
            </p:blipFill>
            <p:spPr>
              <a:xfrm>
                <a:off x="7895219" y="-227800"/>
                <a:ext cx="3474753" cy="3151077"/>
              </a:xfrm>
              <a:prstGeom prst="rect">
                <a:avLst/>
              </a:prstGeom>
            </p:spPr>
          </p:pic>
        </mc:Fallback>
      </mc:AlternateContent>
    </p:spTree>
    <p:extLst>
      <p:ext uri="{BB962C8B-B14F-4D97-AF65-F5344CB8AC3E}">
        <p14:creationId xmlns:p14="http://schemas.microsoft.com/office/powerpoint/2010/main" val="424648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C4F62-5635-C5EC-6025-3DDE0CA8294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3B1EA08E-4686-D539-21E7-4A78699DB913}"/>
                  </a:ext>
                </a:extLst>
              </p:cNvPr>
              <p:cNvGraphicFramePr>
                <a:graphicFrameLocks noChangeAspect="1"/>
              </p:cNvGraphicFramePr>
              <p:nvPr/>
            </p:nvGraphicFramePr>
            <p:xfrm>
              <a:off x="474015" y="376333"/>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y="-4200001"/>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3B1EA08E-4686-D539-21E7-4A78699DB913}"/>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5" y="376333"/>
                <a:ext cx="813863" cy="832790"/>
              </a:xfrm>
              <a:prstGeom prst="rect">
                <a:avLst/>
              </a:prstGeom>
            </p:spPr>
          </p:pic>
        </mc:Fallback>
      </mc:AlternateContent>
      <p:sp>
        <p:nvSpPr>
          <p:cNvPr id="10" name="TextBox 9">
            <a:extLst>
              <a:ext uri="{FF2B5EF4-FFF2-40B4-BE49-F238E27FC236}">
                <a16:creationId xmlns:a16="http://schemas.microsoft.com/office/drawing/2014/main" id="{62671DBE-C6A3-2878-D69E-44F698C8DDD7}"/>
              </a:ext>
            </a:extLst>
          </p:cNvPr>
          <p:cNvSpPr txBox="1"/>
          <p:nvPr/>
        </p:nvSpPr>
        <p:spPr>
          <a:xfrm>
            <a:off x="1360448" y="422280"/>
            <a:ext cx="10357537" cy="1077218"/>
          </a:xfrm>
          <a:prstGeom prst="rect">
            <a:avLst/>
          </a:prstGeom>
          <a:noFill/>
        </p:spPr>
        <p:txBody>
          <a:bodyPr wrap="square" rtlCol="0">
            <a:spAutoFit/>
          </a:bodyPr>
          <a:lstStyle/>
          <a:p>
            <a:pPr algn="l">
              <a:buFont typeface="+mj-lt"/>
              <a:buAutoNum type="arabicPeriod"/>
            </a:pPr>
            <a:r>
              <a:rPr lang="en-US" sz="3200" b="0" i="0" dirty="0">
                <a:solidFill>
                  <a:srgbClr val="E3E3E3"/>
                </a:solidFill>
                <a:effectLst/>
                <a:latin typeface="Roboto" panose="02000000000000000000" pitchFamily="2" charset="0"/>
              </a:rPr>
              <a:t>How do planetary characteristics influence the likelihood of being in the habitable zone? (Mandeep)</a:t>
            </a:r>
          </a:p>
        </p:txBody>
      </p:sp>
      <p:sp>
        <p:nvSpPr>
          <p:cNvPr id="11" name="TextBox 10">
            <a:extLst>
              <a:ext uri="{FF2B5EF4-FFF2-40B4-BE49-F238E27FC236}">
                <a16:creationId xmlns:a16="http://schemas.microsoft.com/office/drawing/2014/main" id="{4D7A8DEA-8E4C-723B-74B6-D61907462A3D}"/>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114017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44DDF-13AC-F041-C1E0-8C5ABA18BB74}"/>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A54AEFF7-0FA2-94AB-887F-74DE24530AF8}"/>
                  </a:ext>
                </a:extLst>
              </p:cNvPr>
              <p:cNvGraphicFramePr>
                <a:graphicFrameLocks noChangeAspect="1"/>
              </p:cNvGraphicFramePr>
              <p:nvPr>
                <p:extLst>
                  <p:ext uri="{D42A27DB-BD31-4B8C-83A1-F6EECF244321}">
                    <p14:modId xmlns:p14="http://schemas.microsoft.com/office/powerpoint/2010/main" val="3605382894"/>
                  </p:ext>
                </p:extLst>
              </p:nvPr>
            </p:nvGraphicFramePr>
            <p:xfrm>
              <a:off x="474015" y="376333"/>
              <a:ext cx="813862" cy="832789"/>
            </p:xfrm>
            <a:graphic>
              <a:graphicData uri="http://schemas.microsoft.com/office/drawing/2017/model3d">
                <am3d:model3d r:embed="rId2">
                  <am3d:spPr>
                    <a:xfrm>
                      <a:off x="0" y="0"/>
                      <a:ext cx="813862" cy="832789"/>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0456693" ay="-3843249" az="10491103"/>
                    <am3d:postTrans dx="0" dy="0" dz="0"/>
                  </am3d:trans>
                  <am3d:raster rName="Office3DRenderer" rVer="16.0.8326">
                    <am3d:blip r:embed="rId3"/>
                  </am3d:raster>
                  <am3d:objViewport viewportSz="13627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A54AEFF7-0FA2-94AB-887F-74DE24530AF8}"/>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5" y="376333"/>
                <a:ext cx="813862" cy="832789"/>
              </a:xfrm>
              <a:prstGeom prst="rect">
                <a:avLst/>
              </a:prstGeom>
            </p:spPr>
          </p:pic>
        </mc:Fallback>
      </mc:AlternateContent>
      <p:sp>
        <p:nvSpPr>
          <p:cNvPr id="10" name="TextBox 9">
            <a:extLst>
              <a:ext uri="{FF2B5EF4-FFF2-40B4-BE49-F238E27FC236}">
                <a16:creationId xmlns:a16="http://schemas.microsoft.com/office/drawing/2014/main" id="{19B2BF4B-CC03-1701-CE5A-3E74189D520C}"/>
              </a:ext>
            </a:extLst>
          </p:cNvPr>
          <p:cNvSpPr txBox="1"/>
          <p:nvPr/>
        </p:nvSpPr>
        <p:spPr>
          <a:xfrm>
            <a:off x="1360448" y="422280"/>
            <a:ext cx="10357537" cy="1077218"/>
          </a:xfrm>
          <a:prstGeom prst="rect">
            <a:avLst/>
          </a:prstGeom>
          <a:noFill/>
        </p:spPr>
        <p:txBody>
          <a:bodyPr wrap="square" rtlCol="0">
            <a:spAutoFit/>
          </a:bodyPr>
          <a:lstStyle/>
          <a:p>
            <a:r>
              <a:rPr lang="en-US" sz="3200" b="0" i="0" dirty="0">
                <a:solidFill>
                  <a:srgbClr val="E3E3E3"/>
                </a:solidFill>
                <a:effectLst/>
                <a:latin typeface="Roboto" panose="02000000000000000000" pitchFamily="2" charset="0"/>
              </a:rPr>
              <a:t>2. How does a planet’s orbit impact its temperature and potential habitability?(Mandeep)</a:t>
            </a:r>
          </a:p>
        </p:txBody>
      </p:sp>
      <p:sp>
        <p:nvSpPr>
          <p:cNvPr id="11" name="TextBox 10">
            <a:extLst>
              <a:ext uri="{FF2B5EF4-FFF2-40B4-BE49-F238E27FC236}">
                <a16:creationId xmlns:a16="http://schemas.microsoft.com/office/drawing/2014/main" id="{73A98CB8-02B2-B7B4-F63B-AACE8FFB4BFB}"/>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236609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ED88E-6467-9A8F-600E-8D789B4AABDB}"/>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4EC75F81-7992-B636-1FA5-4FA429035B0E}"/>
                  </a:ext>
                </a:extLst>
              </p:cNvPr>
              <p:cNvGraphicFramePr>
                <a:graphicFrameLocks noChangeAspect="1"/>
              </p:cNvGraphicFramePr>
              <p:nvPr>
                <p:extLst>
                  <p:ext uri="{D42A27DB-BD31-4B8C-83A1-F6EECF244321}">
                    <p14:modId xmlns:p14="http://schemas.microsoft.com/office/powerpoint/2010/main" val="2944988741"/>
                  </p:ext>
                </p:extLst>
              </p:nvPr>
            </p:nvGraphicFramePr>
            <p:xfrm rot="4619092">
              <a:off x="474014" y="376332"/>
              <a:ext cx="813862" cy="832789"/>
            </p:xfrm>
            <a:graphic>
              <a:graphicData uri="http://schemas.microsoft.com/office/drawing/2017/model3d">
                <am3d:model3d r:embed="rId2">
                  <am3d:spPr>
                    <a:xfrm rot="4619092">
                      <a:off x="0" y="0"/>
                      <a:ext cx="813862" cy="832789"/>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266727" ay="-3345195" az="220626"/>
                    <am3d:postTrans dx="0" dy="0" dz="0"/>
                  </am3d:trans>
                  <am3d:raster rName="Office3DRenderer" rVer="16.0.8326">
                    <am3d:blip r:embed="rId3"/>
                  </am3d:raster>
                  <am3d:objViewport viewportSz="13627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4EC75F81-7992-B636-1FA5-4FA429035B0E}"/>
                  </a:ext>
                </a:extLst>
              </p:cNvPr>
              <p:cNvPicPr>
                <a:picLocks noGrp="1" noRot="1" noChangeAspect="1" noMove="1" noResize="1" noEditPoints="1" noAdjustHandles="1" noChangeArrowheads="1" noChangeShapeType="1" noCrop="1"/>
              </p:cNvPicPr>
              <p:nvPr/>
            </p:nvPicPr>
            <p:blipFill>
              <a:blip r:embed="rId3"/>
              <a:stretch>
                <a:fillRect/>
              </a:stretch>
            </p:blipFill>
            <p:spPr>
              <a:xfrm rot="4619092">
                <a:off x="474014" y="376332"/>
                <a:ext cx="813862" cy="832789"/>
              </a:xfrm>
              <a:prstGeom prst="rect">
                <a:avLst/>
              </a:prstGeom>
            </p:spPr>
          </p:pic>
        </mc:Fallback>
      </mc:AlternateContent>
      <p:sp>
        <p:nvSpPr>
          <p:cNvPr id="10" name="TextBox 9">
            <a:extLst>
              <a:ext uri="{FF2B5EF4-FFF2-40B4-BE49-F238E27FC236}">
                <a16:creationId xmlns:a16="http://schemas.microsoft.com/office/drawing/2014/main" id="{5E2E16AD-EB03-71E3-0A9E-007CA9930223}"/>
              </a:ext>
            </a:extLst>
          </p:cNvPr>
          <p:cNvSpPr txBox="1"/>
          <p:nvPr/>
        </p:nvSpPr>
        <p:spPr>
          <a:xfrm>
            <a:off x="1360448" y="422280"/>
            <a:ext cx="10357537" cy="1569660"/>
          </a:xfrm>
          <a:prstGeom prst="rect">
            <a:avLst/>
          </a:prstGeom>
          <a:noFill/>
        </p:spPr>
        <p:txBody>
          <a:bodyPr wrap="square" rtlCol="0">
            <a:spAutoFit/>
          </a:bodyPr>
          <a:lstStyle/>
          <a:p>
            <a:pPr>
              <a:buFont typeface="+mj-lt"/>
              <a:buAutoNum type="arabicPeriod"/>
            </a:pPr>
            <a:r>
              <a:rPr lang="en-US" sz="3200" b="0" i="0" dirty="0">
                <a:solidFill>
                  <a:srgbClr val="E3E3E3"/>
                </a:solidFill>
                <a:effectLst/>
                <a:latin typeface="Roboto" panose="02000000000000000000" pitchFamily="2" charset="0"/>
              </a:rPr>
              <a:t>Q1 &amp; Q2: Classify planets by insolation, temperature, mass, coordinates with regards of available planets (</a:t>
            </a:r>
            <a:r>
              <a:rPr lang="en-US" sz="3200" b="0" i="0" dirty="0" err="1">
                <a:solidFill>
                  <a:srgbClr val="E3E3E3"/>
                </a:solidFill>
                <a:effectLst/>
                <a:latin typeface="Roboto" panose="02000000000000000000" pitchFamily="2" charset="0"/>
              </a:rPr>
              <a:t>Iarsolav</a:t>
            </a:r>
            <a:r>
              <a:rPr lang="en-US" sz="3200" b="0" i="0" dirty="0">
                <a:solidFill>
                  <a:srgbClr val="E3E3E3"/>
                </a:solidFill>
                <a:effectLst/>
                <a:latin typeface="Roboto" panose="02000000000000000000" pitchFamily="2" charset="0"/>
              </a:rPr>
              <a:t>) (</a:t>
            </a:r>
            <a:r>
              <a:rPr lang="en-US" sz="3200" b="0" i="0" dirty="0" err="1">
                <a:solidFill>
                  <a:srgbClr val="E3E3E3"/>
                </a:solidFill>
                <a:effectLst/>
                <a:latin typeface="Roboto" panose="02000000000000000000" pitchFamily="2" charset="0"/>
              </a:rPr>
              <a:t>Iarsolav</a:t>
            </a:r>
            <a:r>
              <a:rPr lang="en-US" sz="3200" b="0" i="0" dirty="0">
                <a:solidFill>
                  <a:srgbClr val="E3E3E3"/>
                </a:solidFill>
                <a:effectLst/>
                <a:latin typeface="Roboto" panose="02000000000000000000" pitchFamily="2" charset="0"/>
              </a:rPr>
              <a:t>)</a:t>
            </a:r>
          </a:p>
        </p:txBody>
      </p:sp>
      <p:sp>
        <p:nvSpPr>
          <p:cNvPr id="11" name="TextBox 10">
            <a:extLst>
              <a:ext uri="{FF2B5EF4-FFF2-40B4-BE49-F238E27FC236}">
                <a16:creationId xmlns:a16="http://schemas.microsoft.com/office/drawing/2014/main" id="{686D3435-9D4E-1F3A-E56A-036E59E5F520}"/>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81986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89C12-AAAD-4D7A-376F-533A66560935}"/>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339A789A-582D-FEA8-AF3E-69E9DE70FD0A}"/>
                  </a:ext>
                </a:extLst>
              </p:cNvPr>
              <p:cNvGraphicFramePr>
                <a:graphicFrameLocks noChangeAspect="1"/>
              </p:cNvGraphicFramePr>
              <p:nvPr>
                <p:extLst>
                  <p:ext uri="{D42A27DB-BD31-4B8C-83A1-F6EECF244321}">
                    <p14:modId xmlns:p14="http://schemas.microsoft.com/office/powerpoint/2010/main" val="38681845"/>
                  </p:ext>
                </p:extLst>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339A789A-582D-FEA8-AF3E-69E9DE70FD0A}"/>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10" name="TextBox 9">
            <a:extLst>
              <a:ext uri="{FF2B5EF4-FFF2-40B4-BE49-F238E27FC236}">
                <a16:creationId xmlns:a16="http://schemas.microsoft.com/office/drawing/2014/main" id="{27A2F183-A15F-D2D2-FB10-975A5CDD5A40}"/>
              </a:ext>
            </a:extLst>
          </p:cNvPr>
          <p:cNvSpPr txBox="1"/>
          <p:nvPr/>
        </p:nvSpPr>
        <p:spPr>
          <a:xfrm>
            <a:off x="1360448" y="422280"/>
            <a:ext cx="10357537" cy="2062103"/>
          </a:xfrm>
          <a:prstGeom prst="rect">
            <a:avLst/>
          </a:prstGeom>
          <a:noFill/>
        </p:spPr>
        <p:txBody>
          <a:bodyPr wrap="square" rtlCol="0">
            <a:spAutoFit/>
          </a:bodyPr>
          <a:lstStyle/>
          <a:p>
            <a:pPr>
              <a:buFont typeface="+mj-lt"/>
              <a:buAutoNum type="arabicPeriod"/>
            </a:pPr>
            <a:r>
              <a:rPr lang="en-US" sz="3200" b="0" i="0" dirty="0">
                <a:solidFill>
                  <a:srgbClr val="E3E3E3"/>
                </a:solidFill>
                <a:effectLst/>
                <a:latin typeface="Roboto" panose="02000000000000000000" pitchFamily="2" charset="0"/>
              </a:rPr>
              <a:t>Q1 &amp; Q2: Classify planets by insolation, temperature, mass, coordinates with regards of available planets (</a:t>
            </a:r>
            <a:r>
              <a:rPr lang="en-US" sz="3200" b="0" i="0" dirty="0" err="1">
                <a:solidFill>
                  <a:srgbClr val="E3E3E3"/>
                </a:solidFill>
                <a:effectLst/>
                <a:latin typeface="Roboto" panose="02000000000000000000" pitchFamily="2" charset="0"/>
              </a:rPr>
              <a:t>Iarsolav</a:t>
            </a:r>
            <a:r>
              <a:rPr lang="en-US" sz="3200" b="0" i="0" dirty="0">
                <a:solidFill>
                  <a:srgbClr val="E3E3E3"/>
                </a:solidFill>
                <a:effectLst/>
                <a:latin typeface="Roboto" panose="02000000000000000000" pitchFamily="2" charset="0"/>
              </a:rPr>
              <a:t>) Complete dataset, it'll be helpful to draw graphics with stars located across sphere (</a:t>
            </a:r>
            <a:r>
              <a:rPr lang="en-US" sz="3200" b="0" i="0" dirty="0" err="1">
                <a:solidFill>
                  <a:srgbClr val="E3E3E3"/>
                </a:solidFill>
                <a:effectLst/>
                <a:latin typeface="Roboto" panose="02000000000000000000" pitchFamily="2" charset="0"/>
              </a:rPr>
              <a:t>Iarsolav</a:t>
            </a:r>
            <a:r>
              <a:rPr lang="en-US" sz="3200" b="0" i="0" dirty="0">
                <a:solidFill>
                  <a:srgbClr val="E3E3E3"/>
                </a:solidFill>
                <a:effectLst/>
                <a:latin typeface="Roboto" panose="02000000000000000000" pitchFamily="2" charset="0"/>
              </a:rPr>
              <a:t>)</a:t>
            </a:r>
          </a:p>
        </p:txBody>
      </p:sp>
      <p:sp>
        <p:nvSpPr>
          <p:cNvPr id="11" name="TextBox 10">
            <a:extLst>
              <a:ext uri="{FF2B5EF4-FFF2-40B4-BE49-F238E27FC236}">
                <a16:creationId xmlns:a16="http://schemas.microsoft.com/office/drawing/2014/main" id="{EAD69FDA-14A6-E905-08E4-534D5B9283B3}"/>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260196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87798-2F22-6936-2811-F8C0479DA166}"/>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158C41E8-8306-5178-030C-C75AA41A2345}"/>
                  </a:ext>
                </a:extLst>
              </p:cNvPr>
              <p:cNvGraphicFramePr>
                <a:graphicFrameLocks noChangeAspect="1"/>
              </p:cNvGraphicFramePr>
              <p:nvPr>
                <p:extLst>
                  <p:ext uri="{D42A27DB-BD31-4B8C-83A1-F6EECF244321}">
                    <p14:modId xmlns:p14="http://schemas.microsoft.com/office/powerpoint/2010/main" val="3723630263"/>
                  </p:ext>
                </p:extLst>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158C41E8-8306-5178-030C-C75AA41A2345}"/>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10" name="TextBox 9">
            <a:extLst>
              <a:ext uri="{FF2B5EF4-FFF2-40B4-BE49-F238E27FC236}">
                <a16:creationId xmlns:a16="http://schemas.microsoft.com/office/drawing/2014/main" id="{DC4CA388-73C5-9670-B8CA-419659CCD275}"/>
              </a:ext>
            </a:extLst>
          </p:cNvPr>
          <p:cNvSpPr txBox="1"/>
          <p:nvPr/>
        </p:nvSpPr>
        <p:spPr>
          <a:xfrm>
            <a:off x="1360448" y="422280"/>
            <a:ext cx="10357537" cy="4031873"/>
          </a:xfrm>
          <a:prstGeom prst="rect">
            <a:avLst/>
          </a:prstGeom>
          <a:noFill/>
        </p:spPr>
        <p:txBody>
          <a:bodyPr wrap="square" rtlCol="0">
            <a:spAutoFit/>
          </a:bodyPr>
          <a:lstStyle/>
          <a:p>
            <a:pPr>
              <a:buFont typeface="+mj-lt"/>
              <a:buAutoNum type="arabicPeriod"/>
            </a:pPr>
            <a:r>
              <a:rPr lang="en-US" sz="3200" b="0" i="0" dirty="0">
                <a:solidFill>
                  <a:srgbClr val="E3E3E3"/>
                </a:solidFill>
                <a:effectLst/>
                <a:latin typeface="Roboto" panose="02000000000000000000" pitchFamily="2" charset="0"/>
              </a:rPr>
              <a:t>Question 1: Can we identify groups of similar exoplanets? Analysis: Apply clustering algorithms (e.g., K-means, hierarchical clustering) to group planets with similar characteristics. Question 2: Can we classify planets into different categories (e.g., rocky planets, gas giants) based on their properties? Analysis: Use supervised learning algorithms to classify planets based on features such as mass, radius, and temperature.</a:t>
            </a:r>
          </a:p>
        </p:txBody>
      </p:sp>
      <p:sp>
        <p:nvSpPr>
          <p:cNvPr id="11" name="TextBox 10">
            <a:extLst>
              <a:ext uri="{FF2B5EF4-FFF2-40B4-BE49-F238E27FC236}">
                <a16:creationId xmlns:a16="http://schemas.microsoft.com/office/drawing/2014/main" id="{53EA925B-8356-44CD-0EAF-8036E4B4AA92}"/>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115956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96949-9DC1-D695-DFA4-F58DA64B3BF0}"/>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E9B53B87-C69A-902B-96C0-93A09D77B277}"/>
                  </a:ext>
                </a:extLst>
              </p:cNvPr>
              <p:cNvGraphicFramePr>
                <a:graphicFrameLocks noChangeAspect="1"/>
              </p:cNvGraphicFramePr>
              <p:nvPr>
                <p:extLst>
                  <p:ext uri="{D42A27DB-BD31-4B8C-83A1-F6EECF244321}">
                    <p14:modId xmlns:p14="http://schemas.microsoft.com/office/powerpoint/2010/main" val="251241935"/>
                  </p:ext>
                </p:extLst>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E9B53B87-C69A-902B-96C0-93A09D77B277}"/>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10" name="TextBox 9">
            <a:extLst>
              <a:ext uri="{FF2B5EF4-FFF2-40B4-BE49-F238E27FC236}">
                <a16:creationId xmlns:a16="http://schemas.microsoft.com/office/drawing/2014/main" id="{C07CA065-7E2A-D264-80A4-B653D2B0355A}"/>
              </a:ext>
            </a:extLst>
          </p:cNvPr>
          <p:cNvSpPr txBox="1"/>
          <p:nvPr/>
        </p:nvSpPr>
        <p:spPr>
          <a:xfrm>
            <a:off x="1360448" y="422280"/>
            <a:ext cx="10357537" cy="4031873"/>
          </a:xfrm>
          <a:prstGeom prst="rect">
            <a:avLst/>
          </a:prstGeom>
          <a:noFill/>
        </p:spPr>
        <p:txBody>
          <a:bodyPr wrap="square" rtlCol="0">
            <a:spAutoFit/>
          </a:bodyPr>
          <a:lstStyle/>
          <a:p>
            <a:pPr>
              <a:buFont typeface="+mj-lt"/>
              <a:buAutoNum type="arabicPeriod"/>
            </a:pPr>
            <a:r>
              <a:rPr lang="en-US" sz="3200" b="0" i="0" dirty="0">
                <a:solidFill>
                  <a:srgbClr val="E3E3E3"/>
                </a:solidFill>
                <a:effectLst/>
                <a:latin typeface="Roboto" panose="02000000000000000000" pitchFamily="2" charset="0"/>
              </a:rPr>
              <a:t>Question 1: Can we identify groups of similar exoplanets? Analysis: Apply clustering algorithms (e.g., K-means, hierarchical clustering) to group planets with similar characteristics. Question 2: Can we classify planets into different categories (e.g., rocky planets, gas giants) based on their properties? Analysis: Use supervised learning algorithms to classify planets based on features such as mass, radius, and temperature.</a:t>
            </a:r>
          </a:p>
        </p:txBody>
      </p:sp>
      <p:sp>
        <p:nvSpPr>
          <p:cNvPr id="11" name="TextBox 10">
            <a:extLst>
              <a:ext uri="{FF2B5EF4-FFF2-40B4-BE49-F238E27FC236}">
                <a16:creationId xmlns:a16="http://schemas.microsoft.com/office/drawing/2014/main" id="{9CDBD735-E8C0-C7A9-C6D8-EA72C6084EDD}"/>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2036384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0A813-E867-BC8D-ECA1-F2389672D819}"/>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E7BDCD59-E982-54BE-D2B0-5DF41E7CC063}"/>
                  </a:ext>
                </a:extLst>
              </p:cNvPr>
              <p:cNvGraphicFramePr>
                <a:graphicFrameLocks noChangeAspect="1"/>
              </p:cNvGraphicFramePr>
              <p:nvPr>
                <p:extLst>
                  <p:ext uri="{D42A27DB-BD31-4B8C-83A1-F6EECF244321}">
                    <p14:modId xmlns:p14="http://schemas.microsoft.com/office/powerpoint/2010/main" val="830908213"/>
                  </p:ext>
                </p:extLst>
              </p:nvPr>
            </p:nvGraphicFramePr>
            <p:xfrm>
              <a:off x="474014" y="376332"/>
              <a:ext cx="813862" cy="832789"/>
            </p:xfrm>
            <a:graphic>
              <a:graphicData uri="http://schemas.microsoft.com/office/drawing/2017/model3d">
                <am3d:model3d r:embed="rId2">
                  <am3d:spPr>
                    <a:xfrm>
                      <a:off x="0" y="0"/>
                      <a:ext cx="813862" cy="832789"/>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241596" ay="-3095883" az="189453"/>
                    <am3d:postTrans dx="0" dy="0" dz="0"/>
                  </am3d:trans>
                  <am3d:raster rName="Office3DRenderer" rVer="16.0.8326">
                    <am3d:blip r:embed="rId3"/>
                  </am3d:raster>
                  <am3d:objViewport viewportSz="13627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E7BDCD59-E982-54BE-D2B0-5DF41E7CC063}"/>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2" cy="832789"/>
              </a:xfrm>
              <a:prstGeom prst="rect">
                <a:avLst/>
              </a:prstGeom>
            </p:spPr>
          </p:pic>
        </mc:Fallback>
      </mc:AlternateContent>
      <p:sp>
        <p:nvSpPr>
          <p:cNvPr id="5" name="TextBox 4">
            <a:extLst>
              <a:ext uri="{FF2B5EF4-FFF2-40B4-BE49-F238E27FC236}">
                <a16:creationId xmlns:a16="http://schemas.microsoft.com/office/drawing/2014/main" id="{C9471915-DACE-A975-170B-FF8A134F6267}"/>
              </a:ext>
            </a:extLst>
          </p:cNvPr>
          <p:cNvSpPr txBox="1"/>
          <p:nvPr/>
        </p:nvSpPr>
        <p:spPr>
          <a:xfrm>
            <a:off x="1798133" y="422280"/>
            <a:ext cx="10234033" cy="1200329"/>
          </a:xfrm>
          <a:prstGeom prst="rect">
            <a:avLst/>
          </a:prstGeom>
          <a:noFill/>
        </p:spPr>
        <p:txBody>
          <a:bodyPr wrap="square">
            <a:spAutoFit/>
          </a:bodyPr>
          <a:lstStyle/>
          <a:p>
            <a:r>
              <a:rPr lang="en-US" sz="3600" b="1" i="0" dirty="0">
                <a:solidFill>
                  <a:srgbClr val="E3E3E3"/>
                </a:solidFill>
                <a:effectLst/>
                <a:latin typeface="Roboto" panose="02000000000000000000" pitchFamily="2" charset="0"/>
              </a:rPr>
              <a:t>What are the most and least popular discovery methods and why?</a:t>
            </a:r>
          </a:p>
        </p:txBody>
      </p:sp>
      <p:sp>
        <p:nvSpPr>
          <p:cNvPr id="8" name="TextBox 7">
            <a:extLst>
              <a:ext uri="{FF2B5EF4-FFF2-40B4-BE49-F238E27FC236}">
                <a16:creationId xmlns:a16="http://schemas.microsoft.com/office/drawing/2014/main" id="{297B9259-1067-C3AF-DCA6-1676E3D26825}"/>
              </a:ext>
            </a:extLst>
          </p:cNvPr>
          <p:cNvSpPr txBox="1"/>
          <p:nvPr/>
        </p:nvSpPr>
        <p:spPr>
          <a:xfrm>
            <a:off x="1735873" y="2151727"/>
            <a:ext cx="8720254" cy="2554545"/>
          </a:xfrm>
          <a:prstGeom prst="rect">
            <a:avLst/>
          </a:prstGeom>
          <a:noFill/>
        </p:spPr>
        <p:txBody>
          <a:bodyPr wrap="square" rtlCol="0">
            <a:spAutoFit/>
          </a:bodyPr>
          <a:lstStyle/>
          <a:p>
            <a:r>
              <a:rPr lang="en-AU" sz="3200" dirty="0"/>
              <a:t>Total discovery methods:</a:t>
            </a:r>
          </a:p>
          <a:p>
            <a:endParaRPr lang="en-AU" sz="3200" dirty="0"/>
          </a:p>
          <a:p>
            <a:pPr marL="457200" indent="-457200">
              <a:buFont typeface="Arial" panose="020B0604020202020204" pitchFamily="34" charset="0"/>
              <a:buChar char="•"/>
            </a:pPr>
            <a:r>
              <a:rPr lang="en-AU" sz="3200" dirty="0"/>
              <a:t>Mostly used - Transit</a:t>
            </a:r>
          </a:p>
          <a:p>
            <a:pPr marL="457200" indent="-457200">
              <a:buFont typeface="Arial" panose="020B0604020202020204" pitchFamily="34" charset="0"/>
              <a:buChar char="•"/>
            </a:pPr>
            <a:r>
              <a:rPr lang="en-AU" sz="3200" dirty="0"/>
              <a:t>Rarely used - Transit Timing Variations</a:t>
            </a:r>
          </a:p>
          <a:p>
            <a:r>
              <a:rPr lang="en-AU" sz="3200" dirty="0"/>
              <a:t> </a:t>
            </a:r>
          </a:p>
        </p:txBody>
      </p:sp>
    </p:spTree>
    <p:extLst>
      <p:ext uri="{BB962C8B-B14F-4D97-AF65-F5344CB8AC3E}">
        <p14:creationId xmlns:p14="http://schemas.microsoft.com/office/powerpoint/2010/main" val="2867105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35E88-61D6-9842-61C3-588326F95D30}"/>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0571F07F-CF64-5CD9-6B5F-331C047F56F5}"/>
                  </a:ext>
                </a:extLst>
              </p:cNvPr>
              <p:cNvGraphicFramePr>
                <a:graphicFrameLocks noChangeAspect="1"/>
              </p:cNvGraphicFramePr>
              <p:nvPr>
                <p:extLst>
                  <p:ext uri="{D42A27DB-BD31-4B8C-83A1-F6EECF244321}">
                    <p14:modId xmlns:p14="http://schemas.microsoft.com/office/powerpoint/2010/main" val="1426405693"/>
                  </p:ext>
                </p:extLst>
              </p:nvPr>
            </p:nvGraphicFramePr>
            <p:xfrm>
              <a:off x="474013" y="376331"/>
              <a:ext cx="813863" cy="832790"/>
            </p:xfrm>
            <a:graphic>
              <a:graphicData uri="http://schemas.microsoft.com/office/drawing/2017/model3d">
                <am3d:model3d r:embed="rId3">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4740794" ay="-456065" az="-2056108"/>
                    <am3d:postTrans dx="0" dy="0" dz="0"/>
                  </am3d:trans>
                  <am3d:raster rName="Office3DRenderer" rVer="16.0.8326">
                    <am3d:blip r:embed="rId4"/>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0571F07F-CF64-5CD9-6B5F-331C047F56F5}"/>
                  </a:ext>
                </a:extLst>
              </p:cNvPr>
              <p:cNvPicPr>
                <a:picLocks noGrp="1" noRot="1" noChangeAspect="1" noMove="1" noResize="1" noEditPoints="1" noAdjustHandles="1" noChangeArrowheads="1" noChangeShapeType="1" noCrop="1"/>
              </p:cNvPicPr>
              <p:nvPr/>
            </p:nvPicPr>
            <p:blipFill>
              <a:blip r:embed="rId4"/>
              <a:stretch>
                <a:fillRect/>
              </a:stretch>
            </p:blipFill>
            <p:spPr>
              <a:xfrm>
                <a:off x="474013" y="376331"/>
                <a:ext cx="813863" cy="832790"/>
              </a:xfrm>
              <a:prstGeom prst="rect">
                <a:avLst/>
              </a:prstGeom>
            </p:spPr>
          </p:pic>
        </mc:Fallback>
      </mc:AlternateContent>
      <p:sp>
        <p:nvSpPr>
          <p:cNvPr id="5" name="TextBox 4">
            <a:extLst>
              <a:ext uri="{FF2B5EF4-FFF2-40B4-BE49-F238E27FC236}">
                <a16:creationId xmlns:a16="http://schemas.microsoft.com/office/drawing/2014/main" id="{19B26F33-CA90-AF7B-0B8D-FDD7DB2C4DAC}"/>
              </a:ext>
            </a:extLst>
          </p:cNvPr>
          <p:cNvSpPr txBox="1"/>
          <p:nvPr/>
        </p:nvSpPr>
        <p:spPr>
          <a:xfrm>
            <a:off x="1798133" y="422280"/>
            <a:ext cx="10234033" cy="1200329"/>
          </a:xfrm>
          <a:prstGeom prst="rect">
            <a:avLst/>
          </a:prstGeom>
          <a:noFill/>
        </p:spPr>
        <p:txBody>
          <a:bodyPr wrap="square">
            <a:spAutoFit/>
          </a:bodyPr>
          <a:lstStyle/>
          <a:p>
            <a:r>
              <a:rPr lang="en-US" sz="3600" b="1" i="0" dirty="0">
                <a:solidFill>
                  <a:srgbClr val="E3E3E3"/>
                </a:solidFill>
                <a:effectLst/>
                <a:latin typeface="Roboto" panose="02000000000000000000" pitchFamily="2" charset="0"/>
              </a:rPr>
              <a:t>What are the most and least popular discovery methods and why?</a:t>
            </a:r>
          </a:p>
        </p:txBody>
      </p:sp>
      <p:sp>
        <p:nvSpPr>
          <p:cNvPr id="8" name="TextBox 7">
            <a:extLst>
              <a:ext uri="{FF2B5EF4-FFF2-40B4-BE49-F238E27FC236}">
                <a16:creationId xmlns:a16="http://schemas.microsoft.com/office/drawing/2014/main" id="{1C616B70-062D-F7DE-3493-B9F16B4AABE7}"/>
              </a:ext>
            </a:extLst>
          </p:cNvPr>
          <p:cNvSpPr txBox="1"/>
          <p:nvPr/>
        </p:nvSpPr>
        <p:spPr>
          <a:xfrm>
            <a:off x="1735873" y="2151727"/>
            <a:ext cx="4620322" cy="3539430"/>
          </a:xfrm>
          <a:prstGeom prst="rect">
            <a:avLst/>
          </a:prstGeom>
          <a:noFill/>
        </p:spPr>
        <p:txBody>
          <a:bodyPr wrap="square" rtlCol="0">
            <a:spAutoFit/>
          </a:bodyPr>
          <a:lstStyle/>
          <a:p>
            <a:r>
              <a:rPr lang="en-AU" sz="3200" dirty="0"/>
              <a:t>Transit-</a:t>
            </a:r>
          </a:p>
          <a:p>
            <a:pPr marL="457200" indent="-457200">
              <a:buFont typeface="Arial" panose="020B0604020202020204" pitchFamily="34" charset="0"/>
              <a:buChar char="•"/>
            </a:pPr>
            <a:r>
              <a:rPr lang="en-AU" sz="3200" dirty="0"/>
              <a:t> 1102 discoveries</a:t>
            </a:r>
          </a:p>
          <a:p>
            <a:pPr marL="457200" indent="-457200">
              <a:buFont typeface="Arial" panose="020B0604020202020204" pitchFamily="34" charset="0"/>
              <a:buChar char="•"/>
            </a:pPr>
            <a:r>
              <a:rPr lang="en-US" sz="3200" dirty="0"/>
              <a:t>Measure the dimming of a star's light as a planet passes in front of it.</a:t>
            </a:r>
            <a:endParaRPr lang="en-AU" sz="3200" dirty="0"/>
          </a:p>
          <a:p>
            <a:r>
              <a:rPr lang="en-AU" sz="3200" dirty="0"/>
              <a:t> </a:t>
            </a:r>
          </a:p>
        </p:txBody>
      </p:sp>
      <p:pic>
        <p:nvPicPr>
          <p:cNvPr id="3" name="Online Media 1" title="Detecting exoplanets with the transit method">
            <a:hlinkClick r:id="" action="ppaction://media"/>
            <a:extLst>
              <a:ext uri="{FF2B5EF4-FFF2-40B4-BE49-F238E27FC236}">
                <a16:creationId xmlns:a16="http://schemas.microsoft.com/office/drawing/2014/main" id="{F1D828C8-6884-829C-9F48-4D25012EF877}"/>
              </a:ext>
            </a:extLst>
          </p:cNvPr>
          <p:cNvPicPr>
            <a:picLocks noRot="1" noChangeAspect="1"/>
          </p:cNvPicPr>
          <p:nvPr>
            <a:videoFile r:link="rId1"/>
          </p:nvPr>
        </p:nvPicPr>
        <p:blipFill>
          <a:blip r:embed="rId5"/>
          <a:stretch>
            <a:fillRect/>
          </a:stretch>
        </p:blipFill>
        <p:spPr>
          <a:xfrm>
            <a:off x="6724186" y="2404652"/>
            <a:ext cx="4360127" cy="3033580"/>
          </a:xfrm>
          <a:prstGeom prst="rect">
            <a:avLst/>
          </a:prstGeom>
        </p:spPr>
      </p:pic>
    </p:spTree>
    <p:extLst>
      <p:ext uri="{BB962C8B-B14F-4D97-AF65-F5344CB8AC3E}">
        <p14:creationId xmlns:p14="http://schemas.microsoft.com/office/powerpoint/2010/main" val="32925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BB380-46A4-CD8D-4884-92C12D82DEC2}"/>
            </a:ext>
          </a:extLst>
        </p:cNvPr>
        <p:cNvGrpSpPr/>
        <p:nvPr/>
      </p:nvGrpSpPr>
      <p:grpSpPr>
        <a:xfrm>
          <a:off x="0" y="0"/>
          <a:ext cx="0" cy="0"/>
          <a:chOff x="0" y="0"/>
          <a:chExt cx="0" cy="0"/>
        </a:xfrm>
      </p:grpSpPr>
      <p:pic>
        <p:nvPicPr>
          <p:cNvPr id="2" name="Picture 1" descr="Black paper ribbon, wound in a helix on a dark background">
            <a:extLst>
              <a:ext uri="{FF2B5EF4-FFF2-40B4-BE49-F238E27FC236}">
                <a16:creationId xmlns:a16="http://schemas.microsoft.com/office/drawing/2014/main" id="{EF919B90-16EE-99BE-F385-0F70245D7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542" y="-416386"/>
            <a:ext cx="6750102" cy="7857811"/>
          </a:xfrm>
          <a:prstGeom prst="rect">
            <a:avLst/>
          </a:prstGeom>
        </p:spPr>
      </p:pic>
      <p:pic>
        <p:nvPicPr>
          <p:cNvPr id="4" name="Picture 3" descr="A galaxy in space with stars&#10;&#10;AI-generated content may be incorrect.">
            <a:extLst>
              <a:ext uri="{FF2B5EF4-FFF2-40B4-BE49-F238E27FC236}">
                <a16:creationId xmlns:a16="http://schemas.microsoft.com/office/drawing/2014/main" id="{50DF2BD0-1C5F-BB8D-2B04-EA8EB2C632E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360" y="-758283"/>
            <a:ext cx="5841248" cy="7950819"/>
          </a:xfrm>
          <a:prstGeom prst="rect">
            <a:avLst/>
          </a:prstGeom>
        </p:spPr>
      </p:pic>
      <p:sp>
        <p:nvSpPr>
          <p:cNvPr id="9" name="TextBox 8">
            <a:extLst>
              <a:ext uri="{FF2B5EF4-FFF2-40B4-BE49-F238E27FC236}">
                <a16:creationId xmlns:a16="http://schemas.microsoft.com/office/drawing/2014/main" id="{15781AB9-1014-576C-E93E-205E4CEA1D52}"/>
              </a:ext>
            </a:extLst>
          </p:cNvPr>
          <p:cNvSpPr txBox="1"/>
          <p:nvPr/>
        </p:nvSpPr>
        <p:spPr>
          <a:xfrm>
            <a:off x="-100361" y="6858000"/>
            <a:ext cx="12389005" cy="230832"/>
          </a:xfrm>
          <a:prstGeom prst="rect">
            <a:avLst/>
          </a:prstGeom>
          <a:noFill/>
        </p:spPr>
        <p:txBody>
          <a:bodyPr wrap="square" rtlCol="0">
            <a:spAutoFit/>
          </a:bodyPr>
          <a:lstStyle/>
          <a:p>
            <a:r>
              <a:rPr lang="en-AU" sz="900">
                <a:hlinkClick r:id="rId4" tooltip="https://commons.wikimedia.org/wiki/File:Irregular_galaxy_NGC_1427A_(captured_by_the_Hubble_Space_Telescope).jpg"/>
              </a:rPr>
              <a:t>This Photo</a:t>
            </a:r>
            <a:r>
              <a:rPr lang="en-AU" sz="900"/>
              <a:t> by Unknown Author is licensed under </a:t>
            </a:r>
            <a:r>
              <a:rPr lang="en-AU" sz="900">
                <a:hlinkClick r:id="rId5" tooltip="https://creativecommons.org/licenses/by-sa/3.0/"/>
              </a:rPr>
              <a:t>CC BY-SA</a:t>
            </a:r>
            <a:endParaRPr lang="en-AU" sz="900"/>
          </a:p>
        </p:txBody>
      </p:sp>
      <p:sp>
        <p:nvSpPr>
          <p:cNvPr id="5" name="Rectangle: Rounded Corners 4">
            <a:extLst>
              <a:ext uri="{FF2B5EF4-FFF2-40B4-BE49-F238E27FC236}">
                <a16:creationId xmlns:a16="http://schemas.microsoft.com/office/drawing/2014/main" id="{A95267CF-913D-D7AF-C10A-600F0B5A5F64}"/>
              </a:ext>
            </a:extLst>
          </p:cNvPr>
          <p:cNvSpPr/>
          <p:nvPr/>
        </p:nvSpPr>
        <p:spPr>
          <a:xfrm>
            <a:off x="6894111" y="3034517"/>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Mandeep</a:t>
            </a:r>
          </a:p>
        </p:txBody>
      </p:sp>
      <p:sp>
        <p:nvSpPr>
          <p:cNvPr id="6" name="Rectangle: Rounded Corners 5">
            <a:extLst>
              <a:ext uri="{FF2B5EF4-FFF2-40B4-BE49-F238E27FC236}">
                <a16:creationId xmlns:a16="http://schemas.microsoft.com/office/drawing/2014/main" id="{606839B5-1275-8939-8805-63D275751EDB}"/>
              </a:ext>
            </a:extLst>
          </p:cNvPr>
          <p:cNvSpPr/>
          <p:nvPr/>
        </p:nvSpPr>
        <p:spPr>
          <a:xfrm>
            <a:off x="6894111" y="4241698"/>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err="1"/>
              <a:t>Iarsolav</a:t>
            </a:r>
            <a:endParaRPr lang="en-AU" dirty="0"/>
          </a:p>
        </p:txBody>
      </p:sp>
      <p:sp>
        <p:nvSpPr>
          <p:cNvPr id="7" name="Rectangle: Rounded Corners 6">
            <a:extLst>
              <a:ext uri="{FF2B5EF4-FFF2-40B4-BE49-F238E27FC236}">
                <a16:creationId xmlns:a16="http://schemas.microsoft.com/office/drawing/2014/main" id="{DD268F73-5ED8-E2FC-9A65-E4C8B07BA6FB}"/>
              </a:ext>
            </a:extLst>
          </p:cNvPr>
          <p:cNvSpPr/>
          <p:nvPr/>
        </p:nvSpPr>
        <p:spPr>
          <a:xfrm>
            <a:off x="9318573" y="3038430"/>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Amrit</a:t>
            </a:r>
          </a:p>
        </p:txBody>
      </p:sp>
      <p:sp>
        <p:nvSpPr>
          <p:cNvPr id="8" name="Rectangle: Rounded Corners 7">
            <a:extLst>
              <a:ext uri="{FF2B5EF4-FFF2-40B4-BE49-F238E27FC236}">
                <a16:creationId xmlns:a16="http://schemas.microsoft.com/office/drawing/2014/main" id="{6F68C740-5BFC-236B-EEE3-411AADE14606}"/>
              </a:ext>
            </a:extLst>
          </p:cNvPr>
          <p:cNvSpPr/>
          <p:nvPr/>
        </p:nvSpPr>
        <p:spPr>
          <a:xfrm>
            <a:off x="9485441" y="4210409"/>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Patrick</a:t>
            </a: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9EB24817-22DE-4B44-4003-0FBE13164793}"/>
                  </a:ext>
                </a:extLst>
              </p:cNvPr>
              <p:cNvGraphicFramePr>
                <a:graphicFrameLocks noChangeAspect="1"/>
              </p:cNvGraphicFramePr>
              <p:nvPr>
                <p:extLst>
                  <p:ext uri="{D42A27DB-BD31-4B8C-83A1-F6EECF244321}">
                    <p14:modId xmlns:p14="http://schemas.microsoft.com/office/powerpoint/2010/main" val="1492735894"/>
                  </p:ext>
                </p:extLst>
              </p:nvPr>
            </p:nvGraphicFramePr>
            <p:xfrm>
              <a:off x="702179" y="510278"/>
              <a:ext cx="4033823" cy="4033823"/>
            </p:xfrm>
            <a:graphic>
              <a:graphicData uri="http://schemas.microsoft.com/office/drawing/2017/model3d">
                <am3d:model3d r:embed="rId6">
                  <am3d:spPr>
                    <a:xfrm>
                      <a:off x="0" y="0"/>
                      <a:ext cx="4033823" cy="4033823"/>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48642" ay="-1443425" az="-19833"/>
                    <am3d:postTrans dx="0" dy="0" dz="0"/>
                  </am3d:trans>
                  <am3d:raster rName="Office3DRenderer" rVer="16.0.8326">
                    <am3d:blip r:embed="rId7"/>
                  </am3d:raster>
                  <am3d:objViewport viewportSz="72304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9EB24817-22DE-4B44-4003-0FBE13164793}"/>
                  </a:ext>
                </a:extLst>
              </p:cNvPr>
              <p:cNvPicPr>
                <a:picLocks noGrp="1" noRot="1" noChangeAspect="1" noMove="1" noResize="1" noEditPoints="1" noAdjustHandles="1" noChangeArrowheads="1" noChangeShapeType="1" noCrop="1"/>
              </p:cNvPicPr>
              <p:nvPr/>
            </p:nvPicPr>
            <p:blipFill>
              <a:blip r:embed="rId7"/>
              <a:stretch>
                <a:fillRect/>
              </a:stretch>
            </p:blipFill>
            <p:spPr>
              <a:xfrm>
                <a:off x="702179" y="510278"/>
                <a:ext cx="4033823" cy="4033823"/>
              </a:xfrm>
              <a:prstGeom prst="rect">
                <a:avLst/>
              </a:prstGeom>
            </p:spPr>
          </p:pic>
        </mc:Fallback>
      </mc:AlternateContent>
      <p:sp>
        <p:nvSpPr>
          <p:cNvPr id="3" name="Rectangle 2">
            <a:extLst>
              <a:ext uri="{FF2B5EF4-FFF2-40B4-BE49-F238E27FC236}">
                <a16:creationId xmlns:a16="http://schemas.microsoft.com/office/drawing/2014/main" id="{062E3E14-08A8-5EF7-9CC9-6104B1ECC796}"/>
              </a:ext>
            </a:extLst>
          </p:cNvPr>
          <p:cNvSpPr/>
          <p:nvPr/>
        </p:nvSpPr>
        <p:spPr>
          <a:xfrm>
            <a:off x="6094141" y="100266"/>
            <a:ext cx="5918608" cy="2308324"/>
          </a:xfrm>
          <a:prstGeom prst="rect">
            <a:avLst/>
          </a:prstGeom>
          <a:noFill/>
        </p:spPr>
        <p:txBody>
          <a:bodyPr wrap="none" lIns="91440" tIns="45720" rIns="91440" bIns="45720">
            <a:spAutoFit/>
          </a:bodyPr>
          <a:lstStyle/>
          <a:p>
            <a:pPr algn="ctr"/>
            <a:r>
              <a:rPr lang="en-US" sz="88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ExoPredict</a:t>
            </a:r>
            <a:endParaRPr lang="en-US" sz="8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Classifying and Predicting</a:t>
            </a:r>
          </a:p>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Exoplanet Characteristics</a:t>
            </a:r>
          </a:p>
        </p:txBody>
      </p:sp>
    </p:spTree>
    <p:extLst>
      <p:ext uri="{BB962C8B-B14F-4D97-AF65-F5344CB8AC3E}">
        <p14:creationId xmlns:p14="http://schemas.microsoft.com/office/powerpoint/2010/main" val="3468112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35E88-61D6-9842-61C3-588326F95D30}"/>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0571F07F-CF64-5CD9-6B5F-331C047F56F5}"/>
                  </a:ext>
                </a:extLst>
              </p:cNvPr>
              <p:cNvGraphicFramePr>
                <a:graphicFrameLocks noChangeAspect="1"/>
              </p:cNvGraphicFramePr>
              <p:nvPr/>
            </p:nvGraphicFramePr>
            <p:xfrm>
              <a:off x="474013" y="376331"/>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4740794" ay="-456065" az="-2056108"/>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0571F07F-CF64-5CD9-6B5F-331C047F56F5}"/>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3" y="376331"/>
                <a:ext cx="813863" cy="832790"/>
              </a:xfrm>
              <a:prstGeom prst="rect">
                <a:avLst/>
              </a:prstGeom>
            </p:spPr>
          </p:pic>
        </mc:Fallback>
      </mc:AlternateContent>
      <p:sp>
        <p:nvSpPr>
          <p:cNvPr id="5" name="TextBox 4">
            <a:extLst>
              <a:ext uri="{FF2B5EF4-FFF2-40B4-BE49-F238E27FC236}">
                <a16:creationId xmlns:a16="http://schemas.microsoft.com/office/drawing/2014/main" id="{19B26F33-CA90-AF7B-0B8D-FDD7DB2C4DAC}"/>
              </a:ext>
            </a:extLst>
          </p:cNvPr>
          <p:cNvSpPr txBox="1"/>
          <p:nvPr/>
        </p:nvSpPr>
        <p:spPr>
          <a:xfrm>
            <a:off x="1798133" y="422280"/>
            <a:ext cx="10234033" cy="1200329"/>
          </a:xfrm>
          <a:prstGeom prst="rect">
            <a:avLst/>
          </a:prstGeom>
          <a:noFill/>
        </p:spPr>
        <p:txBody>
          <a:bodyPr wrap="square">
            <a:spAutoFit/>
          </a:bodyPr>
          <a:lstStyle/>
          <a:p>
            <a:r>
              <a:rPr lang="en-US" sz="3600" b="1" i="0" dirty="0">
                <a:solidFill>
                  <a:srgbClr val="E3E3E3"/>
                </a:solidFill>
                <a:effectLst/>
                <a:latin typeface="Roboto" panose="02000000000000000000" pitchFamily="2" charset="0"/>
              </a:rPr>
              <a:t>What are the most and least popular discovery methods and why?</a:t>
            </a:r>
          </a:p>
        </p:txBody>
      </p:sp>
      <p:sp>
        <p:nvSpPr>
          <p:cNvPr id="8" name="TextBox 7">
            <a:extLst>
              <a:ext uri="{FF2B5EF4-FFF2-40B4-BE49-F238E27FC236}">
                <a16:creationId xmlns:a16="http://schemas.microsoft.com/office/drawing/2014/main" id="{1C616B70-062D-F7DE-3493-B9F16B4AABE7}"/>
              </a:ext>
            </a:extLst>
          </p:cNvPr>
          <p:cNvSpPr txBox="1"/>
          <p:nvPr/>
        </p:nvSpPr>
        <p:spPr>
          <a:xfrm>
            <a:off x="1735872" y="2151727"/>
            <a:ext cx="9459951" cy="2062103"/>
          </a:xfrm>
          <a:prstGeom prst="rect">
            <a:avLst/>
          </a:prstGeom>
          <a:noFill/>
        </p:spPr>
        <p:txBody>
          <a:bodyPr wrap="square" rtlCol="0">
            <a:spAutoFit/>
          </a:bodyPr>
          <a:lstStyle/>
          <a:p>
            <a:r>
              <a:rPr lang="en-AU" sz="3200" dirty="0"/>
              <a:t>Transit-</a:t>
            </a:r>
          </a:p>
          <a:p>
            <a:pPr marL="457200" indent="-457200">
              <a:buFont typeface="Arial" panose="020B0604020202020204" pitchFamily="34" charset="0"/>
              <a:buChar char="•"/>
            </a:pPr>
            <a:r>
              <a:rPr lang="en-AU" sz="3200" dirty="0"/>
              <a:t> Benefit-</a:t>
            </a:r>
          </a:p>
          <a:p>
            <a:pPr marL="457200" indent="-457200">
              <a:buFont typeface="Arial" panose="020B0604020202020204" pitchFamily="34" charset="0"/>
              <a:buChar char="•"/>
            </a:pPr>
            <a:r>
              <a:rPr lang="en-AU" sz="3200" dirty="0"/>
              <a:t>Drawback-</a:t>
            </a:r>
          </a:p>
          <a:p>
            <a:r>
              <a:rPr lang="en-AU" sz="3200" dirty="0"/>
              <a:t> </a:t>
            </a:r>
          </a:p>
        </p:txBody>
      </p:sp>
    </p:spTree>
    <p:extLst>
      <p:ext uri="{BB962C8B-B14F-4D97-AF65-F5344CB8AC3E}">
        <p14:creationId xmlns:p14="http://schemas.microsoft.com/office/powerpoint/2010/main" val="2850236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ECE31-97D6-408A-C0B2-0D17776340CA}"/>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AF87EDD1-7573-5D40-4FE5-8C8EF20D16B0}"/>
                  </a:ext>
                </a:extLst>
              </p:cNvPr>
              <p:cNvGraphicFramePr>
                <a:graphicFrameLocks noChangeAspect="1"/>
              </p:cNvGraphicFramePr>
              <p:nvPr>
                <p:extLst>
                  <p:ext uri="{D42A27DB-BD31-4B8C-83A1-F6EECF244321}">
                    <p14:modId xmlns:p14="http://schemas.microsoft.com/office/powerpoint/2010/main" val="3249970373"/>
                  </p:ext>
                </p:extLst>
              </p:nvPr>
            </p:nvGraphicFramePr>
            <p:xfrm>
              <a:off x="474014" y="376332"/>
              <a:ext cx="813862" cy="832789"/>
            </p:xfrm>
            <a:graphic>
              <a:graphicData uri="http://schemas.microsoft.com/office/drawing/2017/model3d">
                <am3d:model3d r:embed="rId3">
                  <am3d:spPr>
                    <a:xfrm>
                      <a:off x="0" y="0"/>
                      <a:ext cx="813862" cy="832789"/>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5265636" ay="-1444130" az="-5071378"/>
                    <am3d:postTrans dx="0" dy="0" dz="0"/>
                  </am3d:trans>
                  <am3d:raster rName="Office3DRenderer" rVer="16.0.8326">
                    <am3d:blip r:embed="rId4"/>
                  </am3d:raster>
                  <am3d:objViewport viewportSz="13627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AF87EDD1-7573-5D40-4FE5-8C8EF20D16B0}"/>
                  </a:ext>
                </a:extLst>
              </p:cNvPr>
              <p:cNvPicPr>
                <a:picLocks noGrp="1" noRot="1" noChangeAspect="1" noMove="1" noResize="1" noEditPoints="1" noAdjustHandles="1" noChangeArrowheads="1" noChangeShapeType="1" noCrop="1"/>
              </p:cNvPicPr>
              <p:nvPr/>
            </p:nvPicPr>
            <p:blipFill>
              <a:blip r:embed="rId4"/>
              <a:stretch>
                <a:fillRect/>
              </a:stretch>
            </p:blipFill>
            <p:spPr>
              <a:xfrm>
                <a:off x="474014" y="376332"/>
                <a:ext cx="813862" cy="832789"/>
              </a:xfrm>
              <a:prstGeom prst="rect">
                <a:avLst/>
              </a:prstGeom>
            </p:spPr>
          </p:pic>
        </mc:Fallback>
      </mc:AlternateContent>
      <p:sp>
        <p:nvSpPr>
          <p:cNvPr id="5" name="TextBox 4">
            <a:extLst>
              <a:ext uri="{FF2B5EF4-FFF2-40B4-BE49-F238E27FC236}">
                <a16:creationId xmlns:a16="http://schemas.microsoft.com/office/drawing/2014/main" id="{A4CF81DE-138B-E82A-50D8-722F9E3B93CE}"/>
              </a:ext>
            </a:extLst>
          </p:cNvPr>
          <p:cNvSpPr txBox="1"/>
          <p:nvPr/>
        </p:nvSpPr>
        <p:spPr>
          <a:xfrm>
            <a:off x="1798133" y="422280"/>
            <a:ext cx="10234033" cy="1200329"/>
          </a:xfrm>
          <a:prstGeom prst="rect">
            <a:avLst/>
          </a:prstGeom>
          <a:noFill/>
        </p:spPr>
        <p:txBody>
          <a:bodyPr wrap="square">
            <a:spAutoFit/>
          </a:bodyPr>
          <a:lstStyle/>
          <a:p>
            <a:r>
              <a:rPr lang="en-US" sz="3600" b="1" i="0" dirty="0">
                <a:solidFill>
                  <a:srgbClr val="E3E3E3"/>
                </a:solidFill>
                <a:effectLst/>
                <a:latin typeface="Roboto" panose="02000000000000000000" pitchFamily="2" charset="0"/>
              </a:rPr>
              <a:t>What are the most and least popular discovery methods and why?</a:t>
            </a:r>
          </a:p>
        </p:txBody>
      </p:sp>
      <p:sp>
        <p:nvSpPr>
          <p:cNvPr id="8" name="TextBox 7">
            <a:extLst>
              <a:ext uri="{FF2B5EF4-FFF2-40B4-BE49-F238E27FC236}">
                <a16:creationId xmlns:a16="http://schemas.microsoft.com/office/drawing/2014/main" id="{AA9BE910-C9AE-9DFA-E1A1-5236B99430B8}"/>
              </a:ext>
            </a:extLst>
          </p:cNvPr>
          <p:cNvSpPr txBox="1"/>
          <p:nvPr/>
        </p:nvSpPr>
        <p:spPr>
          <a:xfrm>
            <a:off x="1735873" y="2151727"/>
            <a:ext cx="4360127" cy="3170099"/>
          </a:xfrm>
          <a:prstGeom prst="rect">
            <a:avLst/>
          </a:prstGeom>
          <a:noFill/>
        </p:spPr>
        <p:txBody>
          <a:bodyPr wrap="square" rtlCol="0">
            <a:spAutoFit/>
          </a:bodyPr>
          <a:lstStyle/>
          <a:p>
            <a:r>
              <a:rPr lang="en-US" sz="3600" b="0" i="0" dirty="0">
                <a:solidFill>
                  <a:srgbClr val="EEF0FF"/>
                </a:solidFill>
                <a:effectLst/>
                <a:latin typeface="Google Sans"/>
              </a:rPr>
              <a:t>Transit Timing Variations –</a:t>
            </a:r>
          </a:p>
          <a:p>
            <a:r>
              <a:rPr lang="en-US" sz="3200" b="0" i="0" dirty="0">
                <a:solidFill>
                  <a:srgbClr val="EEF0FF"/>
                </a:solidFill>
                <a:effectLst/>
                <a:latin typeface="Google Sans"/>
              </a:rPr>
              <a:t>(TTVs) are </a:t>
            </a:r>
            <a:r>
              <a:rPr lang="en-US" sz="3200" dirty="0"/>
              <a:t>changes in the timing of an exoplanet's transit across its star</a:t>
            </a:r>
            <a:endParaRPr lang="en-AU" sz="3200" dirty="0"/>
          </a:p>
        </p:txBody>
      </p:sp>
      <p:pic>
        <p:nvPicPr>
          <p:cNvPr id="3" name="Online Media 2" title="Transit Timing Variations">
            <a:hlinkClick r:id="" action="ppaction://media"/>
            <a:extLst>
              <a:ext uri="{FF2B5EF4-FFF2-40B4-BE49-F238E27FC236}">
                <a16:creationId xmlns:a16="http://schemas.microsoft.com/office/drawing/2014/main" id="{AA64E0EE-9E89-FFCF-CE1B-8CCD873C3C43}"/>
              </a:ext>
            </a:extLst>
          </p:cNvPr>
          <p:cNvPicPr>
            <a:picLocks noRot="1" noChangeAspect="1"/>
          </p:cNvPicPr>
          <p:nvPr>
            <a:videoFile r:link="rId1"/>
          </p:nvPr>
        </p:nvPicPr>
        <p:blipFill>
          <a:blip r:embed="rId5"/>
          <a:stretch>
            <a:fillRect/>
          </a:stretch>
        </p:blipFill>
        <p:spPr>
          <a:xfrm>
            <a:off x="7315200" y="2001368"/>
            <a:ext cx="4161883" cy="2362820"/>
          </a:xfrm>
          <a:prstGeom prst="rect">
            <a:avLst/>
          </a:prstGeom>
        </p:spPr>
      </p:pic>
    </p:spTree>
    <p:extLst>
      <p:ext uri="{BB962C8B-B14F-4D97-AF65-F5344CB8AC3E}">
        <p14:creationId xmlns:p14="http://schemas.microsoft.com/office/powerpoint/2010/main" val="293132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ECE31-97D6-408A-C0B2-0D17776340CA}"/>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AF87EDD1-7573-5D40-4FE5-8C8EF20D16B0}"/>
                  </a:ext>
                </a:extLst>
              </p:cNvPr>
              <p:cNvGraphicFramePr>
                <a:graphicFrameLocks noChangeAspect="1"/>
              </p:cNvGraphicFramePr>
              <p:nvPr/>
            </p:nvGraphicFramePr>
            <p:xfrm>
              <a:off x="474014" y="376332"/>
              <a:ext cx="813862" cy="832789"/>
            </p:xfrm>
            <a:graphic>
              <a:graphicData uri="http://schemas.microsoft.com/office/drawing/2017/model3d">
                <am3d:model3d r:embed="rId2">
                  <am3d:spPr>
                    <a:xfrm>
                      <a:off x="0" y="0"/>
                      <a:ext cx="813862" cy="832789"/>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5265636" ay="-1444130" az="-5071378"/>
                    <am3d:postTrans dx="0" dy="0" dz="0"/>
                  </am3d:trans>
                  <am3d:raster rName="Office3DRenderer" rVer="16.0.8326">
                    <am3d:blip r:embed="rId3"/>
                  </am3d:raster>
                  <am3d:objViewport viewportSz="13627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AF87EDD1-7573-5D40-4FE5-8C8EF20D16B0}"/>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2" cy="832789"/>
              </a:xfrm>
              <a:prstGeom prst="rect">
                <a:avLst/>
              </a:prstGeom>
            </p:spPr>
          </p:pic>
        </mc:Fallback>
      </mc:AlternateContent>
      <p:sp>
        <p:nvSpPr>
          <p:cNvPr id="5" name="TextBox 4">
            <a:extLst>
              <a:ext uri="{FF2B5EF4-FFF2-40B4-BE49-F238E27FC236}">
                <a16:creationId xmlns:a16="http://schemas.microsoft.com/office/drawing/2014/main" id="{A4CF81DE-138B-E82A-50D8-722F9E3B93CE}"/>
              </a:ext>
            </a:extLst>
          </p:cNvPr>
          <p:cNvSpPr txBox="1"/>
          <p:nvPr/>
        </p:nvSpPr>
        <p:spPr>
          <a:xfrm>
            <a:off x="1798133" y="422280"/>
            <a:ext cx="10234033" cy="1200329"/>
          </a:xfrm>
          <a:prstGeom prst="rect">
            <a:avLst/>
          </a:prstGeom>
          <a:noFill/>
        </p:spPr>
        <p:txBody>
          <a:bodyPr wrap="square">
            <a:spAutoFit/>
          </a:bodyPr>
          <a:lstStyle/>
          <a:p>
            <a:r>
              <a:rPr lang="en-US" sz="3600" b="1" i="0" dirty="0">
                <a:solidFill>
                  <a:srgbClr val="E3E3E3"/>
                </a:solidFill>
                <a:effectLst/>
                <a:latin typeface="Roboto" panose="02000000000000000000" pitchFamily="2" charset="0"/>
              </a:rPr>
              <a:t>What are the most and least popular discovery methods and why?</a:t>
            </a:r>
          </a:p>
        </p:txBody>
      </p:sp>
      <p:sp>
        <p:nvSpPr>
          <p:cNvPr id="8" name="TextBox 7">
            <a:extLst>
              <a:ext uri="{FF2B5EF4-FFF2-40B4-BE49-F238E27FC236}">
                <a16:creationId xmlns:a16="http://schemas.microsoft.com/office/drawing/2014/main" id="{AA9BE910-C9AE-9DFA-E1A1-5236B99430B8}"/>
              </a:ext>
            </a:extLst>
          </p:cNvPr>
          <p:cNvSpPr txBox="1"/>
          <p:nvPr/>
        </p:nvSpPr>
        <p:spPr>
          <a:xfrm>
            <a:off x="1735873" y="2151727"/>
            <a:ext cx="9170020" cy="2123658"/>
          </a:xfrm>
          <a:prstGeom prst="rect">
            <a:avLst/>
          </a:prstGeom>
          <a:noFill/>
        </p:spPr>
        <p:txBody>
          <a:bodyPr wrap="square" rtlCol="0">
            <a:spAutoFit/>
          </a:bodyPr>
          <a:lstStyle/>
          <a:p>
            <a:r>
              <a:rPr lang="en-US" sz="3600" b="0" i="0" dirty="0">
                <a:solidFill>
                  <a:srgbClr val="EEF0FF"/>
                </a:solidFill>
                <a:effectLst/>
                <a:latin typeface="Google Sans"/>
              </a:rPr>
              <a:t>Transit Timing Variations –</a:t>
            </a:r>
          </a:p>
          <a:p>
            <a:pPr marL="457200" indent="-457200">
              <a:buFont typeface="Arial" panose="020B0604020202020204" pitchFamily="34" charset="0"/>
              <a:buChar char="•"/>
            </a:pPr>
            <a:r>
              <a:rPr lang="en-AU" sz="3200" dirty="0"/>
              <a:t>Benefit-</a:t>
            </a:r>
          </a:p>
          <a:p>
            <a:pPr marL="457200" indent="-457200">
              <a:buFont typeface="Arial" panose="020B0604020202020204" pitchFamily="34" charset="0"/>
              <a:buChar char="•"/>
            </a:pPr>
            <a:r>
              <a:rPr lang="en-AU" sz="3200" dirty="0"/>
              <a:t>Drawback-</a:t>
            </a:r>
          </a:p>
          <a:p>
            <a:endParaRPr lang="en-AU" sz="3200" dirty="0"/>
          </a:p>
        </p:txBody>
      </p:sp>
    </p:spTree>
    <p:extLst>
      <p:ext uri="{BB962C8B-B14F-4D97-AF65-F5344CB8AC3E}">
        <p14:creationId xmlns:p14="http://schemas.microsoft.com/office/powerpoint/2010/main" val="72463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ECE31-97D6-408A-C0B2-0D17776340CA}"/>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AF87EDD1-7573-5D40-4FE5-8C8EF20D16B0}"/>
                  </a:ext>
                </a:extLst>
              </p:cNvPr>
              <p:cNvGraphicFramePr>
                <a:graphicFrameLocks noChangeAspect="1"/>
              </p:cNvGraphicFramePr>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AF87EDD1-7573-5D40-4FE5-8C8EF20D16B0}"/>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5" name="TextBox 4">
            <a:extLst>
              <a:ext uri="{FF2B5EF4-FFF2-40B4-BE49-F238E27FC236}">
                <a16:creationId xmlns:a16="http://schemas.microsoft.com/office/drawing/2014/main" id="{A4CF81DE-138B-E82A-50D8-722F9E3B93CE}"/>
              </a:ext>
            </a:extLst>
          </p:cNvPr>
          <p:cNvSpPr txBox="1"/>
          <p:nvPr/>
        </p:nvSpPr>
        <p:spPr>
          <a:xfrm>
            <a:off x="1798133" y="422280"/>
            <a:ext cx="10234033" cy="1200329"/>
          </a:xfrm>
          <a:prstGeom prst="rect">
            <a:avLst/>
          </a:prstGeom>
          <a:noFill/>
        </p:spPr>
        <p:txBody>
          <a:bodyPr wrap="square">
            <a:spAutoFit/>
          </a:bodyPr>
          <a:lstStyle/>
          <a:p>
            <a:r>
              <a:rPr lang="en-US" sz="3600" b="1" i="0" dirty="0">
                <a:solidFill>
                  <a:srgbClr val="E3E3E3"/>
                </a:solidFill>
                <a:effectLst/>
                <a:latin typeface="Roboto" panose="02000000000000000000" pitchFamily="2" charset="0"/>
              </a:rPr>
              <a:t>What are the most and least popular discovery methods and why?</a:t>
            </a:r>
          </a:p>
        </p:txBody>
      </p:sp>
      <p:pic>
        <p:nvPicPr>
          <p:cNvPr id="2" name="Picture 1" descr="A graph of different types of data&#10;&#10;AI-generated content may be incorrect.">
            <a:extLst>
              <a:ext uri="{FF2B5EF4-FFF2-40B4-BE49-F238E27FC236}">
                <a16:creationId xmlns:a16="http://schemas.microsoft.com/office/drawing/2014/main" id="{89AAB057-C77C-2619-1A05-AE8A2006DA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877" y="1973767"/>
            <a:ext cx="9428446" cy="4683512"/>
          </a:xfrm>
          <a:prstGeom prst="rect">
            <a:avLst/>
          </a:prstGeom>
        </p:spPr>
      </p:pic>
    </p:spTree>
    <p:extLst>
      <p:ext uri="{BB962C8B-B14F-4D97-AF65-F5344CB8AC3E}">
        <p14:creationId xmlns:p14="http://schemas.microsoft.com/office/powerpoint/2010/main" val="415655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85F11-4EE9-BF7C-787C-025E4D66DDDE}"/>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F77D7C1F-8A8E-EEF5-3AC0-87EFBBB15D77}"/>
                  </a:ext>
                </a:extLst>
              </p:cNvPr>
              <p:cNvGraphicFramePr>
                <a:graphicFrameLocks noChangeAspect="1"/>
              </p:cNvGraphicFramePr>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F77D7C1F-8A8E-EEF5-3AC0-87EFBBB15D77}"/>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5" name="TextBox 4">
            <a:extLst>
              <a:ext uri="{FF2B5EF4-FFF2-40B4-BE49-F238E27FC236}">
                <a16:creationId xmlns:a16="http://schemas.microsoft.com/office/drawing/2014/main" id="{3B9EAF20-E687-8BD9-9364-1EB57B768370}"/>
              </a:ext>
            </a:extLst>
          </p:cNvPr>
          <p:cNvSpPr txBox="1"/>
          <p:nvPr/>
        </p:nvSpPr>
        <p:spPr>
          <a:xfrm>
            <a:off x="1798133" y="422280"/>
            <a:ext cx="10234033" cy="1754326"/>
          </a:xfrm>
          <a:prstGeom prst="rect">
            <a:avLst/>
          </a:prstGeom>
          <a:noFill/>
        </p:spPr>
        <p:txBody>
          <a:bodyPr wrap="square">
            <a:spAutoFit/>
          </a:bodyPr>
          <a:lstStyle/>
          <a:p>
            <a:r>
              <a:rPr lang="en-US" sz="3600" b="1" dirty="0">
                <a:solidFill>
                  <a:srgbClr val="E3E3E3"/>
                </a:solidFill>
                <a:latin typeface="Roboto" panose="02000000000000000000" pitchFamily="2" charset="0"/>
              </a:rPr>
              <a:t>The effects of distance variation of a planet host from its exoplanets on its' temperature and luminosity?</a:t>
            </a:r>
            <a:endParaRPr lang="en-AU" sz="3600" b="1" dirty="0"/>
          </a:p>
        </p:txBody>
      </p:sp>
      <p:sp>
        <p:nvSpPr>
          <p:cNvPr id="4" name="TextBox 3">
            <a:extLst>
              <a:ext uri="{FF2B5EF4-FFF2-40B4-BE49-F238E27FC236}">
                <a16:creationId xmlns:a16="http://schemas.microsoft.com/office/drawing/2014/main" id="{0F7A61FF-76DB-5E9C-E520-41F2A4D21337}"/>
              </a:ext>
            </a:extLst>
          </p:cNvPr>
          <p:cNvSpPr txBox="1"/>
          <p:nvPr/>
        </p:nvSpPr>
        <p:spPr>
          <a:xfrm>
            <a:off x="4818246" y="2230244"/>
            <a:ext cx="3398687" cy="830997"/>
          </a:xfrm>
          <a:prstGeom prst="rect">
            <a:avLst/>
          </a:prstGeom>
          <a:noFill/>
        </p:spPr>
        <p:txBody>
          <a:bodyPr wrap="none" rtlCol="0">
            <a:spAutoFit/>
          </a:bodyPr>
          <a:lstStyle/>
          <a:p>
            <a:r>
              <a:rPr lang="en-AU" sz="4800" b="1" u="sng" dirty="0"/>
              <a:t>Hypothesis</a:t>
            </a:r>
          </a:p>
        </p:txBody>
      </p:sp>
      <p:sp>
        <p:nvSpPr>
          <p:cNvPr id="6" name="TextBox 5">
            <a:extLst>
              <a:ext uri="{FF2B5EF4-FFF2-40B4-BE49-F238E27FC236}">
                <a16:creationId xmlns:a16="http://schemas.microsoft.com/office/drawing/2014/main" id="{5E79A058-482F-DA54-2772-15BF160A431E}"/>
              </a:ext>
            </a:extLst>
          </p:cNvPr>
          <p:cNvSpPr txBox="1"/>
          <p:nvPr/>
        </p:nvSpPr>
        <p:spPr>
          <a:xfrm>
            <a:off x="1545232" y="3266636"/>
            <a:ext cx="9672895" cy="1077218"/>
          </a:xfrm>
          <a:prstGeom prst="rect">
            <a:avLst/>
          </a:prstGeom>
          <a:noFill/>
        </p:spPr>
        <p:txBody>
          <a:bodyPr wrap="square" rtlCol="0">
            <a:spAutoFit/>
          </a:bodyPr>
          <a:lstStyle/>
          <a:p>
            <a:r>
              <a:rPr lang="en-AU" sz="3200" dirty="0"/>
              <a:t>The Exoplanets luminosity and temperature is perpetually inverse to its relative stellar distance.</a:t>
            </a:r>
          </a:p>
        </p:txBody>
      </p:sp>
    </p:spTree>
    <p:extLst>
      <p:ext uri="{BB962C8B-B14F-4D97-AF65-F5344CB8AC3E}">
        <p14:creationId xmlns:p14="http://schemas.microsoft.com/office/powerpoint/2010/main" val="198560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D32C8-FD22-68E6-09EB-3EC62E1A6E81}"/>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7BFDF801-CDE9-ECA8-A7FF-A73306854D4D}"/>
                  </a:ext>
                </a:extLst>
              </p:cNvPr>
              <p:cNvGraphicFramePr>
                <a:graphicFrameLocks noChangeAspect="1"/>
              </p:cNvGraphicFramePr>
              <p:nvPr>
                <p:extLst>
                  <p:ext uri="{D42A27DB-BD31-4B8C-83A1-F6EECF244321}">
                    <p14:modId xmlns:p14="http://schemas.microsoft.com/office/powerpoint/2010/main" val="374602640"/>
                  </p:ext>
                </p:extLst>
              </p:nvPr>
            </p:nvGraphicFramePr>
            <p:xfrm>
              <a:off x="402461" y="631819"/>
              <a:ext cx="813862" cy="832789"/>
            </p:xfrm>
            <a:graphic>
              <a:graphicData uri="http://schemas.microsoft.com/office/drawing/2017/model3d">
                <am3d:model3d r:embed="rId2">
                  <am3d:spPr>
                    <a:xfrm>
                      <a:off x="0" y="0"/>
                      <a:ext cx="813862" cy="832789"/>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401938" ay="-3088558" az="315011"/>
                    <am3d:postTrans dx="0" dy="0" dz="0"/>
                  </am3d:trans>
                  <am3d:raster rName="Office3DRenderer" rVer="16.0.8326">
                    <am3d:blip r:embed="rId3"/>
                  </am3d:raster>
                  <am3d:objViewport viewportSz="13627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7BFDF801-CDE9-ECA8-A7FF-A73306854D4D}"/>
                  </a:ext>
                </a:extLst>
              </p:cNvPr>
              <p:cNvPicPr>
                <a:picLocks noGrp="1" noRot="1" noChangeAspect="1" noMove="1" noResize="1" noEditPoints="1" noAdjustHandles="1" noChangeArrowheads="1" noChangeShapeType="1" noCrop="1"/>
              </p:cNvPicPr>
              <p:nvPr/>
            </p:nvPicPr>
            <p:blipFill>
              <a:blip r:embed="rId3"/>
              <a:stretch>
                <a:fillRect/>
              </a:stretch>
            </p:blipFill>
            <p:spPr>
              <a:xfrm>
                <a:off x="402461" y="631819"/>
                <a:ext cx="813862" cy="832789"/>
              </a:xfrm>
              <a:prstGeom prst="rect">
                <a:avLst/>
              </a:prstGeom>
            </p:spPr>
          </p:pic>
        </mc:Fallback>
      </mc:AlternateContent>
      <p:sp>
        <p:nvSpPr>
          <p:cNvPr id="5" name="TextBox 4">
            <a:extLst>
              <a:ext uri="{FF2B5EF4-FFF2-40B4-BE49-F238E27FC236}">
                <a16:creationId xmlns:a16="http://schemas.microsoft.com/office/drawing/2014/main" id="{F8E21F6D-42D6-D6C7-08C9-DD75876FF52B}"/>
              </a:ext>
            </a:extLst>
          </p:cNvPr>
          <p:cNvSpPr txBox="1"/>
          <p:nvPr/>
        </p:nvSpPr>
        <p:spPr>
          <a:xfrm>
            <a:off x="1299028" y="633611"/>
            <a:ext cx="10234033" cy="830997"/>
          </a:xfrm>
          <a:prstGeom prst="rect">
            <a:avLst/>
          </a:prstGeom>
          <a:noFill/>
        </p:spPr>
        <p:txBody>
          <a:bodyPr wrap="square">
            <a:spAutoFit/>
          </a:bodyPr>
          <a:lstStyle/>
          <a:p>
            <a:r>
              <a:rPr lang="en-US" sz="2400" b="0" i="0" dirty="0">
                <a:solidFill>
                  <a:srgbClr val="E3E3E3"/>
                </a:solidFill>
                <a:effectLst/>
                <a:latin typeface="Roboto" panose="02000000000000000000" pitchFamily="2" charset="0"/>
              </a:rPr>
              <a:t>The effects of distance variation of a planet host from its exoplanets on its' temperature and luminosity?</a:t>
            </a:r>
            <a:endParaRPr lang="en-AU" sz="2400" dirty="0"/>
          </a:p>
        </p:txBody>
      </p:sp>
      <p:pic>
        <p:nvPicPr>
          <p:cNvPr id="7" name="Picture 6" descr="A graph of blue dots&#10;&#10;AI-generated content may be incorrect.">
            <a:extLst>
              <a:ext uri="{FF2B5EF4-FFF2-40B4-BE49-F238E27FC236}">
                <a16:creationId xmlns:a16="http://schemas.microsoft.com/office/drawing/2014/main" id="{AF1BAD3A-8046-684C-0E8B-CEE5128CF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113" y="2070777"/>
            <a:ext cx="5374887" cy="4389129"/>
          </a:xfrm>
          <a:prstGeom prst="rect">
            <a:avLst/>
          </a:prstGeom>
        </p:spPr>
      </p:pic>
      <p:pic>
        <p:nvPicPr>
          <p:cNvPr id="8" name="Picture 7" descr="A graph of a distance between two planets&#10;&#10;AI-generated content may be incorrect.">
            <a:extLst>
              <a:ext uri="{FF2B5EF4-FFF2-40B4-BE49-F238E27FC236}">
                <a16:creationId xmlns:a16="http://schemas.microsoft.com/office/drawing/2014/main" id="{0683E7F8-9607-B138-8F07-721176860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8174" y="2032873"/>
            <a:ext cx="5374887" cy="4427033"/>
          </a:xfrm>
          <a:prstGeom prst="rect">
            <a:avLst/>
          </a:prstGeom>
        </p:spPr>
      </p:pic>
    </p:spTree>
    <p:extLst>
      <p:ext uri="{BB962C8B-B14F-4D97-AF65-F5344CB8AC3E}">
        <p14:creationId xmlns:p14="http://schemas.microsoft.com/office/powerpoint/2010/main" val="3770644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5CB28-E5C3-E2A7-5014-CFD08F58A2A6}"/>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1C5CB596-9F90-F5BF-8E43-B7D02FCE375E}"/>
                  </a:ext>
                </a:extLst>
              </p:cNvPr>
              <p:cNvGraphicFramePr>
                <a:graphicFrameLocks noChangeAspect="1"/>
              </p:cNvGraphicFramePr>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1C5CB596-9F90-F5BF-8E43-B7D02FCE375E}"/>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5" name="TextBox 4">
            <a:extLst>
              <a:ext uri="{FF2B5EF4-FFF2-40B4-BE49-F238E27FC236}">
                <a16:creationId xmlns:a16="http://schemas.microsoft.com/office/drawing/2014/main" id="{0A61940D-E5A7-454D-4D2E-E935F811ED64}"/>
              </a:ext>
            </a:extLst>
          </p:cNvPr>
          <p:cNvSpPr txBox="1"/>
          <p:nvPr/>
        </p:nvSpPr>
        <p:spPr>
          <a:xfrm>
            <a:off x="1798133" y="422280"/>
            <a:ext cx="10234033" cy="1200329"/>
          </a:xfrm>
          <a:prstGeom prst="rect">
            <a:avLst/>
          </a:prstGeom>
          <a:noFill/>
        </p:spPr>
        <p:txBody>
          <a:bodyPr wrap="square">
            <a:spAutoFit/>
          </a:bodyPr>
          <a:lstStyle/>
          <a:p>
            <a:r>
              <a:rPr lang="en-US" sz="3600" b="1" i="0" dirty="0">
                <a:solidFill>
                  <a:srgbClr val="E3E3E3"/>
                </a:solidFill>
                <a:effectLst/>
                <a:latin typeface="Roboto" panose="02000000000000000000" pitchFamily="2" charset="0"/>
              </a:rPr>
              <a:t>What are the most and least popular discovery methods and why?</a:t>
            </a:r>
          </a:p>
        </p:txBody>
      </p:sp>
      <p:sp>
        <p:nvSpPr>
          <p:cNvPr id="4" name="TextBox 3">
            <a:extLst>
              <a:ext uri="{FF2B5EF4-FFF2-40B4-BE49-F238E27FC236}">
                <a16:creationId xmlns:a16="http://schemas.microsoft.com/office/drawing/2014/main" id="{D98D8EB7-1422-1DE9-D8EF-18C7F0653FB5}"/>
              </a:ext>
            </a:extLst>
          </p:cNvPr>
          <p:cNvSpPr txBox="1"/>
          <p:nvPr/>
        </p:nvSpPr>
        <p:spPr>
          <a:xfrm>
            <a:off x="3555424" y="1940312"/>
            <a:ext cx="5046574" cy="830997"/>
          </a:xfrm>
          <a:prstGeom prst="rect">
            <a:avLst/>
          </a:prstGeom>
          <a:noFill/>
        </p:spPr>
        <p:txBody>
          <a:bodyPr wrap="none" rtlCol="0">
            <a:spAutoFit/>
          </a:bodyPr>
          <a:lstStyle/>
          <a:p>
            <a:r>
              <a:rPr lang="en-AU" sz="4800" b="1" u="sng" dirty="0"/>
              <a:t>Hypothesis- True</a:t>
            </a:r>
          </a:p>
        </p:txBody>
      </p:sp>
      <p:sp>
        <p:nvSpPr>
          <p:cNvPr id="6" name="TextBox 5">
            <a:extLst>
              <a:ext uri="{FF2B5EF4-FFF2-40B4-BE49-F238E27FC236}">
                <a16:creationId xmlns:a16="http://schemas.microsoft.com/office/drawing/2014/main" id="{9564C5B2-A58B-A7D6-BB38-7DB149AF20EB}"/>
              </a:ext>
            </a:extLst>
          </p:cNvPr>
          <p:cNvSpPr txBox="1"/>
          <p:nvPr/>
        </p:nvSpPr>
        <p:spPr>
          <a:xfrm>
            <a:off x="1545232" y="3266636"/>
            <a:ext cx="9672895" cy="1569660"/>
          </a:xfrm>
          <a:prstGeom prst="rect">
            <a:avLst/>
          </a:prstGeom>
          <a:noFill/>
        </p:spPr>
        <p:txBody>
          <a:bodyPr wrap="square" rtlCol="0">
            <a:spAutoFit/>
          </a:bodyPr>
          <a:lstStyle/>
          <a:p>
            <a:r>
              <a:rPr lang="en-AU" sz="3200" dirty="0"/>
              <a:t>The analysis shows the hypothesis was true . This analysis is further supported by </a:t>
            </a:r>
            <a:r>
              <a:rPr lang="en-US" sz="3200" dirty="0"/>
              <a:t>the </a:t>
            </a:r>
            <a:r>
              <a:rPr lang="en-US" sz="3200" b="1" dirty="0"/>
              <a:t>inverse square law</a:t>
            </a:r>
            <a:r>
              <a:rPr lang="en-US" sz="3200" dirty="0"/>
              <a:t> of radiation.</a:t>
            </a:r>
            <a:endParaRPr lang="en-AU" sz="3200" dirty="0"/>
          </a:p>
        </p:txBody>
      </p:sp>
    </p:spTree>
    <p:extLst>
      <p:ext uri="{BB962C8B-B14F-4D97-AF65-F5344CB8AC3E}">
        <p14:creationId xmlns:p14="http://schemas.microsoft.com/office/powerpoint/2010/main" val="3100012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18476-39BB-83E1-E63B-081A03B9E535}"/>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FB7AA528-6DB6-DF3C-C017-4CC4565AE273}"/>
                  </a:ext>
                </a:extLst>
              </p:cNvPr>
              <p:cNvGraphicFramePr>
                <a:graphicFrameLocks noChangeAspect="1"/>
              </p:cNvGraphicFramePr>
              <p:nvPr>
                <p:extLst>
                  <p:ext uri="{D42A27DB-BD31-4B8C-83A1-F6EECF244321}">
                    <p14:modId xmlns:p14="http://schemas.microsoft.com/office/powerpoint/2010/main" val="4237078002"/>
                  </p:ext>
                </p:extLst>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FB7AA528-6DB6-DF3C-C017-4CC4565AE273}"/>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10" name="TextBox 9">
            <a:extLst>
              <a:ext uri="{FF2B5EF4-FFF2-40B4-BE49-F238E27FC236}">
                <a16:creationId xmlns:a16="http://schemas.microsoft.com/office/drawing/2014/main" id="{19084AC4-224C-4D48-FF93-A6B016E34F01}"/>
              </a:ext>
            </a:extLst>
          </p:cNvPr>
          <p:cNvSpPr txBox="1"/>
          <p:nvPr/>
        </p:nvSpPr>
        <p:spPr>
          <a:xfrm>
            <a:off x="1360448" y="422280"/>
            <a:ext cx="10357537" cy="584775"/>
          </a:xfrm>
          <a:prstGeom prst="rect">
            <a:avLst/>
          </a:prstGeom>
          <a:noFill/>
        </p:spPr>
        <p:txBody>
          <a:bodyPr wrap="square" rtlCol="0">
            <a:spAutoFit/>
          </a:bodyPr>
          <a:lstStyle/>
          <a:p>
            <a:pPr algn="l"/>
            <a:r>
              <a:rPr lang="en-US" sz="3200" dirty="0">
                <a:solidFill>
                  <a:srgbClr val="E3E3E3"/>
                </a:solidFill>
                <a:latin typeface="Roboto" panose="02000000000000000000" pitchFamily="2" charset="0"/>
              </a:rPr>
              <a:t>Postgres SQL and Tableau</a:t>
            </a:r>
            <a:endParaRPr lang="en-US" sz="3200" b="0" i="0" dirty="0">
              <a:solidFill>
                <a:srgbClr val="E3E3E3"/>
              </a:solidFill>
              <a:effectLst/>
              <a:latin typeface="Roboto" panose="02000000000000000000" pitchFamily="2" charset="0"/>
            </a:endParaRPr>
          </a:p>
        </p:txBody>
      </p:sp>
      <p:sp>
        <p:nvSpPr>
          <p:cNvPr id="11" name="TextBox 10">
            <a:extLst>
              <a:ext uri="{FF2B5EF4-FFF2-40B4-BE49-F238E27FC236}">
                <a16:creationId xmlns:a16="http://schemas.microsoft.com/office/drawing/2014/main" id="{36BD8DBB-4813-D6C5-E07A-D43CC163C06C}"/>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1844833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B1B9A-2955-13B8-18BA-18733C80405F}"/>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556117D5-31A7-B718-12F4-5BE2661FBD78}"/>
                  </a:ext>
                </a:extLst>
              </p:cNvPr>
              <p:cNvGraphicFramePr>
                <a:graphicFrameLocks noChangeAspect="1"/>
              </p:cNvGraphicFramePr>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556117D5-31A7-B718-12F4-5BE2661FBD78}"/>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10" name="TextBox 9">
            <a:extLst>
              <a:ext uri="{FF2B5EF4-FFF2-40B4-BE49-F238E27FC236}">
                <a16:creationId xmlns:a16="http://schemas.microsoft.com/office/drawing/2014/main" id="{96182C67-4ECF-7274-4035-FD179893BF72}"/>
              </a:ext>
            </a:extLst>
          </p:cNvPr>
          <p:cNvSpPr txBox="1"/>
          <p:nvPr/>
        </p:nvSpPr>
        <p:spPr>
          <a:xfrm>
            <a:off x="1360448" y="422280"/>
            <a:ext cx="10357537" cy="584775"/>
          </a:xfrm>
          <a:prstGeom prst="rect">
            <a:avLst/>
          </a:prstGeom>
          <a:noFill/>
        </p:spPr>
        <p:txBody>
          <a:bodyPr wrap="square" rtlCol="0">
            <a:spAutoFit/>
          </a:bodyPr>
          <a:lstStyle/>
          <a:p>
            <a:pPr algn="l"/>
            <a:r>
              <a:rPr lang="en-US" sz="3200" b="0" i="0" dirty="0">
                <a:solidFill>
                  <a:srgbClr val="E3E3E3"/>
                </a:solidFill>
                <a:effectLst/>
                <a:latin typeface="Roboto" panose="02000000000000000000" pitchFamily="2" charset="0"/>
              </a:rPr>
              <a:t>Conclusion</a:t>
            </a:r>
          </a:p>
        </p:txBody>
      </p:sp>
      <p:sp>
        <p:nvSpPr>
          <p:cNvPr id="11" name="TextBox 10">
            <a:extLst>
              <a:ext uri="{FF2B5EF4-FFF2-40B4-BE49-F238E27FC236}">
                <a16:creationId xmlns:a16="http://schemas.microsoft.com/office/drawing/2014/main" id="{6C53BA09-49AB-4E2B-BD0E-DD43A2FB78A7}"/>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4164586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5C0B1-A960-20B8-4C8F-37A5B1C2CC88}"/>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AB32C7FD-348E-6E68-C79A-9FDD7F9B54A5}"/>
                  </a:ext>
                </a:extLst>
              </p:cNvPr>
              <p:cNvGraphicFramePr>
                <a:graphicFrameLocks noChangeAspect="1"/>
              </p:cNvGraphicFramePr>
              <p:nvPr>
                <p:extLst>
                  <p:ext uri="{D42A27DB-BD31-4B8C-83A1-F6EECF244321}">
                    <p14:modId xmlns:p14="http://schemas.microsoft.com/office/powerpoint/2010/main" val="546911364"/>
                  </p:ext>
                </p:extLst>
              </p:nvPr>
            </p:nvGraphicFramePr>
            <p:xfrm>
              <a:off x="2538531" y="2143416"/>
              <a:ext cx="4256507" cy="4256508"/>
            </p:xfrm>
            <a:graphic>
              <a:graphicData uri="http://schemas.microsoft.com/office/drawing/2017/model3d">
                <am3d:model3d r:embed="rId2">
                  <am3d:spPr>
                    <a:xfrm>
                      <a:off x="0" y="0"/>
                      <a:ext cx="4256507" cy="4256508"/>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804373" ay="1350290" az="10487253"/>
                    <am3d:postTrans dx="0" dy="0" dz="0"/>
                  </am3d:trans>
                  <am3d:raster rName="Office3DRenderer" rVer="16.0.8326">
                    <am3d:blip r:embed="rId3"/>
                  </am3d:raster>
                  <am3d:objViewport viewportSz="76274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AB32C7FD-348E-6E68-C79A-9FDD7F9B54A5}"/>
                  </a:ext>
                </a:extLst>
              </p:cNvPr>
              <p:cNvPicPr>
                <a:picLocks noGrp="1" noRot="1" noChangeAspect="1" noMove="1" noResize="1" noEditPoints="1" noAdjustHandles="1" noChangeArrowheads="1" noChangeShapeType="1" noCrop="1"/>
              </p:cNvPicPr>
              <p:nvPr/>
            </p:nvPicPr>
            <p:blipFill>
              <a:blip r:embed="rId3"/>
              <a:stretch>
                <a:fillRect/>
              </a:stretch>
            </p:blipFill>
            <p:spPr>
              <a:xfrm>
                <a:off x="2538531" y="2143416"/>
                <a:ext cx="4256507" cy="4256508"/>
              </a:xfrm>
              <a:prstGeom prst="rect">
                <a:avLst/>
              </a:prstGeom>
            </p:spPr>
          </p:pic>
        </mc:Fallback>
      </mc:AlternateContent>
      <p:sp>
        <p:nvSpPr>
          <p:cNvPr id="10" name="TextBox 9">
            <a:extLst>
              <a:ext uri="{FF2B5EF4-FFF2-40B4-BE49-F238E27FC236}">
                <a16:creationId xmlns:a16="http://schemas.microsoft.com/office/drawing/2014/main" id="{EBEF3E1A-AE95-139F-7075-BC05A7325C8C}"/>
              </a:ext>
            </a:extLst>
          </p:cNvPr>
          <p:cNvSpPr txBox="1"/>
          <p:nvPr/>
        </p:nvSpPr>
        <p:spPr>
          <a:xfrm>
            <a:off x="7449015" y="2844225"/>
            <a:ext cx="2330605" cy="584775"/>
          </a:xfrm>
          <a:prstGeom prst="rect">
            <a:avLst/>
          </a:prstGeom>
          <a:noFill/>
        </p:spPr>
        <p:txBody>
          <a:bodyPr wrap="square" rtlCol="0">
            <a:spAutoFit/>
          </a:bodyPr>
          <a:lstStyle/>
          <a:p>
            <a:pPr algn="l"/>
            <a:r>
              <a:rPr lang="en-US" sz="3200" b="0" i="0" dirty="0">
                <a:solidFill>
                  <a:srgbClr val="E3E3E3"/>
                </a:solidFill>
                <a:effectLst/>
                <a:latin typeface="Roboto" panose="02000000000000000000" pitchFamily="2" charset="0"/>
              </a:rPr>
              <a:t>Questions?</a:t>
            </a:r>
          </a:p>
        </p:txBody>
      </p:sp>
      <p:sp>
        <p:nvSpPr>
          <p:cNvPr id="11" name="TextBox 10">
            <a:extLst>
              <a:ext uri="{FF2B5EF4-FFF2-40B4-BE49-F238E27FC236}">
                <a16:creationId xmlns:a16="http://schemas.microsoft.com/office/drawing/2014/main" id="{9F1550E2-5A4E-BDDD-1A01-5CD7D8D60FE2}"/>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2222191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79DCC-BD5B-E7DD-14D2-5378C8130B12}"/>
            </a:ext>
          </a:extLst>
        </p:cNvPr>
        <p:cNvGrpSpPr/>
        <p:nvPr/>
      </p:nvGrpSpPr>
      <p:grpSpPr>
        <a:xfrm>
          <a:off x="0" y="0"/>
          <a:ext cx="0" cy="0"/>
          <a:chOff x="0" y="0"/>
          <a:chExt cx="0" cy="0"/>
        </a:xfrm>
      </p:grpSpPr>
      <p:pic>
        <p:nvPicPr>
          <p:cNvPr id="7" name="Picture 6" descr="A galaxy in space with stars&#10;&#10;AI-generated content may be incorrect.">
            <a:extLst>
              <a:ext uri="{FF2B5EF4-FFF2-40B4-BE49-F238E27FC236}">
                <a16:creationId xmlns:a16="http://schemas.microsoft.com/office/drawing/2014/main" id="{07819F8B-A561-85B2-3511-465E667F7C0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361" y="-1"/>
            <a:ext cx="12389005" cy="7192537"/>
          </a:xfrm>
          <a:prstGeom prst="rect">
            <a:avLst/>
          </a:prstGeom>
        </p:spPr>
      </p:pic>
      <p:sp>
        <p:nvSpPr>
          <p:cNvPr id="8" name="TextBox 7">
            <a:extLst>
              <a:ext uri="{FF2B5EF4-FFF2-40B4-BE49-F238E27FC236}">
                <a16:creationId xmlns:a16="http://schemas.microsoft.com/office/drawing/2014/main" id="{E20203D8-B35A-476B-EE90-BD6796FEDCD4}"/>
              </a:ext>
            </a:extLst>
          </p:cNvPr>
          <p:cNvSpPr txBox="1"/>
          <p:nvPr/>
        </p:nvSpPr>
        <p:spPr>
          <a:xfrm>
            <a:off x="-100361" y="6858000"/>
            <a:ext cx="12389005" cy="230832"/>
          </a:xfrm>
          <a:prstGeom prst="rect">
            <a:avLst/>
          </a:prstGeom>
          <a:noFill/>
        </p:spPr>
        <p:txBody>
          <a:bodyPr wrap="square" rtlCol="0">
            <a:spAutoFit/>
          </a:bodyPr>
          <a:lstStyle/>
          <a:p>
            <a:r>
              <a:rPr lang="en-AU" sz="900">
                <a:hlinkClick r:id="rId3" tooltip="https://commons.wikimedia.org/wiki/File:Irregular_galaxy_NGC_1427A_(captured_by_the_Hubble_Space_Telescope).jpg"/>
              </a:rPr>
              <a:t>This Photo</a:t>
            </a:r>
            <a:r>
              <a:rPr lang="en-AU" sz="900"/>
              <a:t> by Unknown Author is licensed under </a:t>
            </a:r>
            <a:r>
              <a:rPr lang="en-AU" sz="900">
                <a:hlinkClick r:id="rId4" tooltip="https://creativecommons.org/licenses/by-sa/3.0/"/>
              </a:rPr>
              <a:t>CC BY-SA</a:t>
            </a:r>
            <a:endParaRPr lang="en-AU" sz="900"/>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46F8DDC5-5438-8240-6762-5E43D6A1AEC1}"/>
                  </a:ext>
                </a:extLst>
              </p:cNvPr>
              <p:cNvGraphicFramePr>
                <a:graphicFrameLocks noChangeAspect="1"/>
              </p:cNvGraphicFramePr>
              <p:nvPr/>
            </p:nvGraphicFramePr>
            <p:xfrm>
              <a:off x="574376" y="487845"/>
              <a:ext cx="813863" cy="832790"/>
            </p:xfrm>
            <a:graphic>
              <a:graphicData uri="http://schemas.microsoft.com/office/drawing/2017/model3d">
                <am3d:model3d r:embed="rId5">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6247847" ay="-61135" az="242422"/>
                    <am3d:postTrans dx="0" dy="0" dz="0"/>
                  </am3d:trans>
                  <am3d:raster rName="Office3DRenderer" rVer="16.0.8326">
                    <am3d:blip r:embed="rId6"/>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46F8DDC5-5438-8240-6762-5E43D6A1AEC1}"/>
                  </a:ext>
                </a:extLst>
              </p:cNvPr>
              <p:cNvPicPr>
                <a:picLocks noGrp="1" noRot="1" noChangeAspect="1" noMove="1" noResize="1" noEditPoints="1" noAdjustHandles="1" noChangeArrowheads="1" noChangeShapeType="1" noCrop="1"/>
              </p:cNvPicPr>
              <p:nvPr/>
            </p:nvPicPr>
            <p:blipFill>
              <a:blip r:embed="rId6"/>
              <a:stretch>
                <a:fillRect/>
              </a:stretch>
            </p:blipFill>
            <p:spPr>
              <a:xfrm>
                <a:off x="574376" y="487845"/>
                <a:ext cx="813863" cy="832790"/>
              </a:xfrm>
              <a:prstGeom prst="rect">
                <a:avLst/>
              </a:prstGeom>
            </p:spPr>
          </p:pic>
        </mc:Fallback>
      </mc:AlternateContent>
      <p:sp>
        <p:nvSpPr>
          <p:cNvPr id="10" name="TextBox 9">
            <a:extLst>
              <a:ext uri="{FF2B5EF4-FFF2-40B4-BE49-F238E27FC236}">
                <a16:creationId xmlns:a16="http://schemas.microsoft.com/office/drawing/2014/main" id="{9271761F-6B25-1249-479F-B19F86B32C49}"/>
              </a:ext>
            </a:extLst>
          </p:cNvPr>
          <p:cNvSpPr txBox="1"/>
          <p:nvPr/>
        </p:nvSpPr>
        <p:spPr>
          <a:xfrm>
            <a:off x="1616928" y="611852"/>
            <a:ext cx="4249881" cy="584775"/>
          </a:xfrm>
          <a:prstGeom prst="rect">
            <a:avLst/>
          </a:prstGeom>
          <a:noFill/>
        </p:spPr>
        <p:txBody>
          <a:bodyPr wrap="none" rtlCol="0">
            <a:spAutoFit/>
          </a:bodyPr>
          <a:lstStyle/>
          <a:p>
            <a:r>
              <a:rPr lang="en-AU" sz="3200" b="1" dirty="0"/>
              <a:t>What are Exoplanets</a:t>
            </a:r>
          </a:p>
        </p:txBody>
      </p:sp>
      <p:sp>
        <p:nvSpPr>
          <p:cNvPr id="11" name="TextBox 10">
            <a:extLst>
              <a:ext uri="{FF2B5EF4-FFF2-40B4-BE49-F238E27FC236}">
                <a16:creationId xmlns:a16="http://schemas.microsoft.com/office/drawing/2014/main" id="{2A77715B-F8F7-ACA6-3D64-E9AFAD467256}"/>
              </a:ext>
            </a:extLst>
          </p:cNvPr>
          <p:cNvSpPr txBox="1"/>
          <p:nvPr/>
        </p:nvSpPr>
        <p:spPr>
          <a:xfrm>
            <a:off x="1287880" y="1735271"/>
            <a:ext cx="10136457" cy="646331"/>
          </a:xfrm>
          <a:prstGeom prst="rect">
            <a:avLst/>
          </a:prstGeom>
          <a:noFill/>
        </p:spPr>
        <p:txBody>
          <a:bodyPr wrap="square" rtlCol="0">
            <a:spAutoFit/>
          </a:bodyPr>
          <a:lstStyle/>
          <a:p>
            <a:endParaRPr lang="en-AU" dirty="0"/>
          </a:p>
          <a:p>
            <a:endParaRPr lang="en-AU" dirty="0"/>
          </a:p>
        </p:txBody>
      </p:sp>
      <mc:AlternateContent xmlns:mc="http://schemas.openxmlformats.org/markup-compatibility/2006">
        <mc:Choice xmlns:am3d="http://schemas.microsoft.com/office/drawing/2017/model3d" Requires="am3d">
          <p:graphicFrame>
            <p:nvGraphicFramePr>
              <p:cNvPr id="2" name="3D Model 1" descr="Earth">
                <a:extLst>
                  <a:ext uri="{FF2B5EF4-FFF2-40B4-BE49-F238E27FC236}">
                    <a16:creationId xmlns:a16="http://schemas.microsoft.com/office/drawing/2014/main" id="{89670CDE-26F1-8A38-1DF8-CED5551267A6}"/>
                  </a:ext>
                </a:extLst>
              </p:cNvPr>
              <p:cNvGraphicFramePr>
                <a:graphicFrameLocks noChangeAspect="1"/>
              </p:cNvGraphicFramePr>
              <p:nvPr>
                <p:extLst>
                  <p:ext uri="{D42A27DB-BD31-4B8C-83A1-F6EECF244321}">
                    <p14:modId xmlns:p14="http://schemas.microsoft.com/office/powerpoint/2010/main" val="1767896252"/>
                  </p:ext>
                </p:extLst>
              </p:nvPr>
            </p:nvGraphicFramePr>
            <p:xfrm>
              <a:off x="767663" y="1891830"/>
              <a:ext cx="8744327" cy="4687389"/>
            </p:xfrm>
            <a:graphic>
              <a:graphicData uri="http://schemas.microsoft.com/office/drawing/2017/model3d">
                <am3d:model3d r:embed="rId7">
                  <am3d:spPr>
                    <a:xfrm>
                      <a:off x="0" y="0"/>
                      <a:ext cx="8744327" cy="4687389"/>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855039" ay="-1520548" az="-9937325"/>
                    <am3d:postTrans dx="0" dy="0" dz="0"/>
                  </am3d:trans>
                  <am3d:raster rName="Office3DRenderer" rVer="16.0.8326">
                    <am3d:blip r:embed="rId8"/>
                  </am3d:raster>
                  <am3d:objViewport viewportSz="7512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Earth">
                <a:extLst>
                  <a:ext uri="{FF2B5EF4-FFF2-40B4-BE49-F238E27FC236}">
                    <a16:creationId xmlns:a16="http://schemas.microsoft.com/office/drawing/2014/main" id="{89670CDE-26F1-8A38-1DF8-CED5551267A6}"/>
                  </a:ext>
                </a:extLst>
              </p:cNvPr>
              <p:cNvPicPr>
                <a:picLocks noGrp="1" noRot="1" noChangeAspect="1" noMove="1" noResize="1" noEditPoints="1" noAdjustHandles="1" noChangeArrowheads="1" noChangeShapeType="1" noCrop="1"/>
              </p:cNvPicPr>
              <p:nvPr/>
            </p:nvPicPr>
            <p:blipFill>
              <a:blip r:embed="rId8"/>
              <a:stretch>
                <a:fillRect/>
              </a:stretch>
            </p:blipFill>
            <p:spPr>
              <a:xfrm>
                <a:off x="767663" y="1891830"/>
                <a:ext cx="8744327" cy="4687389"/>
              </a:xfrm>
              <a:prstGeom prst="rect">
                <a:avLst/>
              </a:prstGeom>
            </p:spPr>
          </p:pic>
        </mc:Fallback>
      </mc:AlternateContent>
      <p:sp>
        <p:nvSpPr>
          <p:cNvPr id="4" name="Rectangle 3">
            <a:extLst>
              <a:ext uri="{FF2B5EF4-FFF2-40B4-BE49-F238E27FC236}">
                <a16:creationId xmlns:a16="http://schemas.microsoft.com/office/drawing/2014/main" id="{05B7C6D6-AAFD-2B36-9D7C-AD8876BF07EB}"/>
              </a:ext>
            </a:extLst>
          </p:cNvPr>
          <p:cNvSpPr/>
          <p:nvPr/>
        </p:nvSpPr>
        <p:spPr>
          <a:xfrm>
            <a:off x="8159026" y="811941"/>
            <a:ext cx="241604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HOME </a:t>
            </a:r>
          </a:p>
        </p:txBody>
      </p:sp>
    </p:spTree>
    <p:extLst>
      <p:ext uri="{BB962C8B-B14F-4D97-AF65-F5344CB8AC3E}">
        <p14:creationId xmlns:p14="http://schemas.microsoft.com/office/powerpoint/2010/main" val="2503035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2"/>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13AF-31C4-265F-ACB5-9D779C198284}"/>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CDF009A4-1EF6-7299-8D30-DC26B1F8F720}"/>
                  </a:ext>
                </a:extLst>
              </p:cNvPr>
              <p:cNvGraphicFramePr>
                <a:graphicFrameLocks noChangeAspect="1"/>
              </p:cNvGraphicFramePr>
              <p:nvPr/>
            </p:nvGraphicFramePr>
            <p:xfrm>
              <a:off x="2538531" y="2143416"/>
              <a:ext cx="4256507" cy="4256508"/>
            </p:xfrm>
            <a:graphic>
              <a:graphicData uri="http://schemas.microsoft.com/office/drawing/2017/model3d">
                <am3d:model3d r:embed="rId2">
                  <am3d:spPr>
                    <a:xfrm>
                      <a:off x="0" y="0"/>
                      <a:ext cx="4256507" cy="4256508"/>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804373" ay="1350290" az="10487253"/>
                    <am3d:postTrans dx="0" dy="0" dz="0"/>
                  </am3d:trans>
                  <am3d:raster rName="Office3DRenderer" rVer="16.0.8326">
                    <am3d:blip r:embed="rId3"/>
                  </am3d:raster>
                  <am3d:objViewport viewportSz="76274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CDF009A4-1EF6-7299-8D30-DC26B1F8F720}"/>
                  </a:ext>
                </a:extLst>
              </p:cNvPr>
              <p:cNvPicPr>
                <a:picLocks noGrp="1" noRot="1" noChangeAspect="1" noMove="1" noResize="1" noEditPoints="1" noAdjustHandles="1" noChangeArrowheads="1" noChangeShapeType="1" noCrop="1"/>
              </p:cNvPicPr>
              <p:nvPr/>
            </p:nvPicPr>
            <p:blipFill>
              <a:blip r:embed="rId3"/>
              <a:stretch>
                <a:fillRect/>
              </a:stretch>
            </p:blipFill>
            <p:spPr>
              <a:xfrm>
                <a:off x="2538531" y="2143416"/>
                <a:ext cx="4256507" cy="4256508"/>
              </a:xfrm>
              <a:prstGeom prst="rect">
                <a:avLst/>
              </a:prstGeom>
            </p:spPr>
          </p:pic>
        </mc:Fallback>
      </mc:AlternateContent>
      <p:sp>
        <p:nvSpPr>
          <p:cNvPr id="10" name="TextBox 9">
            <a:extLst>
              <a:ext uri="{FF2B5EF4-FFF2-40B4-BE49-F238E27FC236}">
                <a16:creationId xmlns:a16="http://schemas.microsoft.com/office/drawing/2014/main" id="{4BE32F8C-331E-343C-04E5-068E9F76771A}"/>
              </a:ext>
            </a:extLst>
          </p:cNvPr>
          <p:cNvSpPr txBox="1"/>
          <p:nvPr/>
        </p:nvSpPr>
        <p:spPr>
          <a:xfrm>
            <a:off x="7449015" y="2844225"/>
            <a:ext cx="2330605" cy="584775"/>
          </a:xfrm>
          <a:prstGeom prst="rect">
            <a:avLst/>
          </a:prstGeom>
          <a:noFill/>
        </p:spPr>
        <p:txBody>
          <a:bodyPr wrap="square" rtlCol="0">
            <a:spAutoFit/>
          </a:bodyPr>
          <a:lstStyle/>
          <a:p>
            <a:pPr algn="l"/>
            <a:r>
              <a:rPr lang="en-US" sz="3200" dirty="0">
                <a:solidFill>
                  <a:srgbClr val="E3E3E3"/>
                </a:solidFill>
                <a:latin typeface="Roboto" panose="02000000000000000000" pitchFamily="2" charset="0"/>
              </a:rPr>
              <a:t>Thank you!</a:t>
            </a:r>
            <a:endParaRPr lang="en-US" sz="3200" b="0" i="0" dirty="0">
              <a:solidFill>
                <a:srgbClr val="E3E3E3"/>
              </a:solidFill>
              <a:effectLst/>
              <a:latin typeface="Roboto" panose="02000000000000000000" pitchFamily="2" charset="0"/>
            </a:endParaRPr>
          </a:p>
        </p:txBody>
      </p:sp>
      <p:sp>
        <p:nvSpPr>
          <p:cNvPr id="11" name="TextBox 10">
            <a:extLst>
              <a:ext uri="{FF2B5EF4-FFF2-40B4-BE49-F238E27FC236}">
                <a16:creationId xmlns:a16="http://schemas.microsoft.com/office/drawing/2014/main" id="{73649F27-60F9-578F-3CD7-B89F9510B88E}"/>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1474142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A488A-B4BF-FE15-EFED-DDFC43B55FC0}"/>
            </a:ext>
          </a:extLst>
        </p:cNvPr>
        <p:cNvGrpSpPr/>
        <p:nvPr/>
      </p:nvGrpSpPr>
      <p:grpSpPr>
        <a:xfrm>
          <a:off x="0" y="0"/>
          <a:ext cx="0" cy="0"/>
          <a:chOff x="0" y="0"/>
          <a:chExt cx="0" cy="0"/>
        </a:xfrm>
      </p:grpSpPr>
      <p:pic>
        <p:nvPicPr>
          <p:cNvPr id="5" name="Picture 4" descr="A galaxy in space with stars">
            <a:extLst>
              <a:ext uri="{FF2B5EF4-FFF2-40B4-BE49-F238E27FC236}">
                <a16:creationId xmlns:a16="http://schemas.microsoft.com/office/drawing/2014/main" id="{59819FD5-1497-F7D4-C3CF-92295589711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362" y="0"/>
            <a:ext cx="12389005" cy="7192537"/>
          </a:xfrm>
          <a:prstGeom prst="rect">
            <a:avLst/>
          </a:prstGeom>
        </p:spPr>
      </p:pic>
      <p:sp>
        <p:nvSpPr>
          <p:cNvPr id="6" name="TextBox 5">
            <a:extLst>
              <a:ext uri="{FF2B5EF4-FFF2-40B4-BE49-F238E27FC236}">
                <a16:creationId xmlns:a16="http://schemas.microsoft.com/office/drawing/2014/main" id="{928ABE5A-1F3C-0A9E-36A8-463F70928D3C}"/>
              </a:ext>
            </a:extLst>
          </p:cNvPr>
          <p:cNvSpPr txBox="1"/>
          <p:nvPr/>
        </p:nvSpPr>
        <p:spPr>
          <a:xfrm>
            <a:off x="-100361" y="6858000"/>
            <a:ext cx="12389005" cy="230832"/>
          </a:xfrm>
          <a:prstGeom prst="rect">
            <a:avLst/>
          </a:prstGeom>
          <a:noFill/>
        </p:spPr>
        <p:txBody>
          <a:bodyPr wrap="square" rtlCol="0">
            <a:spAutoFit/>
          </a:bodyPr>
          <a:lstStyle/>
          <a:p>
            <a:r>
              <a:rPr lang="en-AU" sz="900">
                <a:hlinkClick r:id="rId3" tooltip="https://commons.wikimedia.org/wiki/File:Irregular_galaxy_NGC_1427A_(captured_by_the_Hubble_Space_Telescope).jpg"/>
              </a:rPr>
              <a:t>This Photo</a:t>
            </a:r>
            <a:r>
              <a:rPr lang="en-AU" sz="900"/>
              <a:t> by Unknown Author is licensed under </a:t>
            </a:r>
            <a:r>
              <a:rPr lang="en-AU" sz="900">
                <a:hlinkClick r:id="rId4" tooltip="https://creativecommons.org/licenses/by-sa/3.0/"/>
              </a:rPr>
              <a:t>CC BY-SA</a:t>
            </a:r>
            <a:endParaRPr lang="en-AU" sz="900"/>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A5C8811C-D43F-3391-787F-3B44AD7A3632}"/>
                  </a:ext>
                </a:extLst>
              </p:cNvPr>
              <p:cNvGraphicFramePr>
                <a:graphicFrameLocks noChangeAspect="1"/>
              </p:cNvGraphicFramePr>
              <p:nvPr>
                <p:extLst>
                  <p:ext uri="{D42A27DB-BD31-4B8C-83A1-F6EECF244321}">
                    <p14:modId xmlns:p14="http://schemas.microsoft.com/office/powerpoint/2010/main" val="3054150731"/>
                  </p:ext>
                </p:extLst>
              </p:nvPr>
            </p:nvGraphicFramePr>
            <p:xfrm>
              <a:off x="574376" y="487845"/>
              <a:ext cx="813863" cy="832790"/>
            </p:xfrm>
            <a:graphic>
              <a:graphicData uri="http://schemas.microsoft.com/office/drawing/2017/model3d">
                <am3d:model3d r:embed="rId5">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6247847" ay="-61135" az="242422"/>
                    <am3d:postTrans dx="0" dy="0" dz="0"/>
                  </am3d:trans>
                  <am3d:raster rName="Office3DRenderer" rVer="16.0.8326">
                    <am3d:blip r:embed="rId6"/>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A5C8811C-D43F-3391-787F-3B44AD7A3632}"/>
                  </a:ext>
                </a:extLst>
              </p:cNvPr>
              <p:cNvPicPr>
                <a:picLocks noGrp="1" noRot="1" noChangeAspect="1" noMove="1" noResize="1" noEditPoints="1" noAdjustHandles="1" noChangeArrowheads="1" noChangeShapeType="1" noCrop="1"/>
              </p:cNvPicPr>
              <p:nvPr/>
            </p:nvPicPr>
            <p:blipFill>
              <a:blip r:embed="rId6"/>
              <a:stretch>
                <a:fillRect/>
              </a:stretch>
            </p:blipFill>
            <p:spPr>
              <a:xfrm>
                <a:off x="574376" y="487845"/>
                <a:ext cx="813863" cy="832790"/>
              </a:xfrm>
              <a:prstGeom prst="rect">
                <a:avLst/>
              </a:prstGeom>
            </p:spPr>
          </p:pic>
        </mc:Fallback>
      </mc:AlternateContent>
      <p:sp>
        <p:nvSpPr>
          <p:cNvPr id="10" name="TextBox 9">
            <a:extLst>
              <a:ext uri="{FF2B5EF4-FFF2-40B4-BE49-F238E27FC236}">
                <a16:creationId xmlns:a16="http://schemas.microsoft.com/office/drawing/2014/main" id="{F56C7114-9E74-87C7-3728-B4509DFF8ACF}"/>
              </a:ext>
            </a:extLst>
          </p:cNvPr>
          <p:cNvSpPr txBox="1"/>
          <p:nvPr/>
        </p:nvSpPr>
        <p:spPr>
          <a:xfrm>
            <a:off x="1616928" y="611852"/>
            <a:ext cx="4249881" cy="584775"/>
          </a:xfrm>
          <a:prstGeom prst="rect">
            <a:avLst/>
          </a:prstGeom>
          <a:noFill/>
        </p:spPr>
        <p:txBody>
          <a:bodyPr wrap="none" rtlCol="0">
            <a:spAutoFit/>
          </a:bodyPr>
          <a:lstStyle/>
          <a:p>
            <a:r>
              <a:rPr lang="en-AU" sz="3200" b="1" dirty="0"/>
              <a:t>What are Exoplanets</a:t>
            </a:r>
          </a:p>
        </p:txBody>
      </p:sp>
      <p:sp>
        <p:nvSpPr>
          <p:cNvPr id="11" name="TextBox 10">
            <a:extLst>
              <a:ext uri="{FF2B5EF4-FFF2-40B4-BE49-F238E27FC236}">
                <a16:creationId xmlns:a16="http://schemas.microsoft.com/office/drawing/2014/main" id="{504B8BA9-7D3B-E9E9-272D-13BF7FC53A99}"/>
              </a:ext>
            </a:extLst>
          </p:cNvPr>
          <p:cNvSpPr txBox="1"/>
          <p:nvPr/>
        </p:nvSpPr>
        <p:spPr>
          <a:xfrm>
            <a:off x="1287880" y="1735271"/>
            <a:ext cx="10136457" cy="646331"/>
          </a:xfrm>
          <a:prstGeom prst="rect">
            <a:avLst/>
          </a:prstGeom>
          <a:noFill/>
        </p:spPr>
        <p:txBody>
          <a:bodyPr wrap="square" rtlCol="0">
            <a:spAutoFit/>
          </a:bodyPr>
          <a:lstStyle/>
          <a:p>
            <a:endParaRPr lang="en-AU" dirty="0"/>
          </a:p>
          <a:p>
            <a:endParaRPr lang="en-AU" dirty="0"/>
          </a:p>
        </p:txBody>
      </p:sp>
      <mc:AlternateContent xmlns:mc="http://schemas.openxmlformats.org/markup-compatibility/2006">
        <mc:Choice xmlns:am3d="http://schemas.microsoft.com/office/drawing/2017/model3d" Requires="am3d">
          <p:graphicFrame>
            <p:nvGraphicFramePr>
              <p:cNvPr id="3" name="3D Model 2" descr="Solar System">
                <a:extLst>
                  <a:ext uri="{FF2B5EF4-FFF2-40B4-BE49-F238E27FC236}">
                    <a16:creationId xmlns:a16="http://schemas.microsoft.com/office/drawing/2014/main" id="{17CD7B52-468D-AC2E-2F93-ECAC36742D87}"/>
                  </a:ext>
                </a:extLst>
              </p:cNvPr>
              <p:cNvGraphicFramePr>
                <a:graphicFrameLocks noChangeAspect="1"/>
              </p:cNvGraphicFramePr>
              <p:nvPr>
                <p:extLst>
                  <p:ext uri="{D42A27DB-BD31-4B8C-83A1-F6EECF244321}">
                    <p14:modId xmlns:p14="http://schemas.microsoft.com/office/powerpoint/2010/main" val="1880363500"/>
                  </p:ext>
                </p:extLst>
              </p:nvPr>
            </p:nvGraphicFramePr>
            <p:xfrm>
              <a:off x="767663" y="1365627"/>
              <a:ext cx="10996874" cy="5280499"/>
            </p:xfrm>
            <a:graphic>
              <a:graphicData uri="http://schemas.microsoft.com/office/drawing/2017/model3d">
                <am3d:model3d r:embed="rId7">
                  <am3d:spPr>
                    <a:xfrm>
                      <a:off x="0" y="0"/>
                      <a:ext cx="10996874" cy="5280499"/>
                    </a:xfrm>
                    <a:prstGeom prst="rect">
                      <a:avLst/>
                    </a:prstGeom>
                  </am3d:spPr>
                  <am3d:camera>
                    <am3d:pos x="0" y="0" z="66914033"/>
                    <am3d:up dx="0" dy="36000000" dz="0"/>
                    <am3d:lookAt x="0" y="0" z="0"/>
                    <am3d:perspective fov="2700000"/>
                  </am3d:camera>
                  <am3d:trans>
                    <am3d:meterPerModelUnit n="63" d="1000000"/>
                    <am3d:preTrans dx="-200638" dy="-51960" dz="-12378"/>
                    <am3d:scale>
                      <am3d:sx n="1000000" d="1000000"/>
                      <am3d:sy n="1000000" d="1000000"/>
                      <am3d:sz n="1000000" d="1000000"/>
                    </am3d:scale>
                    <am3d:rot ax="2465676"/>
                    <am3d:postTrans dx="0" dy="0" dz="0"/>
                  </am3d:trans>
                  <am3d:raster rName="Office3DRenderer" rVer="16.0.8326">
                    <am3d:blip r:embed="rId8"/>
                  </am3d:raster>
                  <am3d:objViewport viewportSz="93265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olar System">
                <a:extLst>
                  <a:ext uri="{FF2B5EF4-FFF2-40B4-BE49-F238E27FC236}">
                    <a16:creationId xmlns:a16="http://schemas.microsoft.com/office/drawing/2014/main" id="{17CD7B52-468D-AC2E-2F93-ECAC36742D87}"/>
                  </a:ext>
                </a:extLst>
              </p:cNvPr>
              <p:cNvPicPr>
                <a:picLocks noGrp="1" noRot="1" noChangeAspect="1" noMove="1" noResize="1" noEditPoints="1" noAdjustHandles="1" noChangeArrowheads="1" noChangeShapeType="1" noCrop="1"/>
              </p:cNvPicPr>
              <p:nvPr/>
            </p:nvPicPr>
            <p:blipFill>
              <a:blip r:embed="rId8"/>
              <a:stretch>
                <a:fillRect/>
              </a:stretch>
            </p:blipFill>
            <p:spPr>
              <a:xfrm>
                <a:off x="767663" y="1365627"/>
                <a:ext cx="10996874" cy="5280499"/>
              </a:xfrm>
              <a:prstGeom prst="rect">
                <a:avLst/>
              </a:prstGeom>
            </p:spPr>
          </p:pic>
        </mc:Fallback>
      </mc:AlternateContent>
      <p:sp>
        <p:nvSpPr>
          <p:cNvPr id="4" name="Rectangle 3">
            <a:extLst>
              <a:ext uri="{FF2B5EF4-FFF2-40B4-BE49-F238E27FC236}">
                <a16:creationId xmlns:a16="http://schemas.microsoft.com/office/drawing/2014/main" id="{94F78561-1BFB-336F-6449-18F7C2D5F83D}"/>
              </a:ext>
            </a:extLst>
          </p:cNvPr>
          <p:cNvSpPr/>
          <p:nvPr/>
        </p:nvSpPr>
        <p:spPr>
          <a:xfrm>
            <a:off x="243557" y="6125672"/>
            <a:ext cx="362310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Milky Way</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501014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3000" b="-33000"/>
          </a:stretch>
        </a:blipFill>
        <a:effectLst/>
      </p:bgPr>
    </p:bg>
    <p:spTree>
      <p:nvGrpSpPr>
        <p:cNvPr id="1" name="">
          <a:extLst>
            <a:ext uri="{FF2B5EF4-FFF2-40B4-BE49-F238E27FC236}">
              <a16:creationId xmlns:a16="http://schemas.microsoft.com/office/drawing/2014/main" id="{46ABCDF2-7354-337C-64FF-425B3B6856CB}"/>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09AD58D5-BB53-9AA9-743E-93CF0D3AB8DA}"/>
                  </a:ext>
                </a:extLst>
              </p:cNvPr>
              <p:cNvGraphicFramePr>
                <a:graphicFrameLocks noChangeAspect="1"/>
              </p:cNvGraphicFramePr>
              <p:nvPr/>
            </p:nvGraphicFramePr>
            <p:xfrm>
              <a:off x="574376" y="487845"/>
              <a:ext cx="813863" cy="832790"/>
            </p:xfrm>
            <a:graphic>
              <a:graphicData uri="http://schemas.microsoft.com/office/drawing/2017/model3d">
                <am3d:model3d r:embed="rId4">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6247847" ay="-61135" az="242422"/>
                    <am3d:postTrans dx="0" dy="0" dz="0"/>
                  </am3d:trans>
                  <am3d:raster rName="Office3DRenderer" rVer="16.0.8326">
                    <am3d:blip r:embed="rId5"/>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09AD58D5-BB53-9AA9-743E-93CF0D3AB8DA}"/>
                  </a:ext>
                </a:extLst>
              </p:cNvPr>
              <p:cNvPicPr>
                <a:picLocks noGrp="1" noRot="1" noChangeAspect="1" noMove="1" noResize="1" noEditPoints="1" noAdjustHandles="1" noChangeArrowheads="1" noChangeShapeType="1" noCrop="1"/>
              </p:cNvPicPr>
              <p:nvPr/>
            </p:nvPicPr>
            <p:blipFill>
              <a:blip r:embed="rId5"/>
              <a:stretch>
                <a:fillRect/>
              </a:stretch>
            </p:blipFill>
            <p:spPr>
              <a:xfrm>
                <a:off x="574376" y="487845"/>
                <a:ext cx="813863" cy="832790"/>
              </a:xfrm>
              <a:prstGeom prst="rect">
                <a:avLst/>
              </a:prstGeom>
            </p:spPr>
          </p:pic>
        </mc:Fallback>
      </mc:AlternateContent>
      <p:sp>
        <p:nvSpPr>
          <p:cNvPr id="10" name="TextBox 9">
            <a:extLst>
              <a:ext uri="{FF2B5EF4-FFF2-40B4-BE49-F238E27FC236}">
                <a16:creationId xmlns:a16="http://schemas.microsoft.com/office/drawing/2014/main" id="{132903C1-1D2C-B0E4-9C22-5DDA0CDBD08D}"/>
              </a:ext>
            </a:extLst>
          </p:cNvPr>
          <p:cNvSpPr txBox="1"/>
          <p:nvPr/>
        </p:nvSpPr>
        <p:spPr>
          <a:xfrm>
            <a:off x="1616928" y="611852"/>
            <a:ext cx="2576346" cy="584775"/>
          </a:xfrm>
          <a:prstGeom prst="rect">
            <a:avLst/>
          </a:prstGeom>
          <a:noFill/>
        </p:spPr>
        <p:txBody>
          <a:bodyPr wrap="none" rtlCol="0">
            <a:spAutoFit/>
          </a:bodyPr>
          <a:lstStyle/>
          <a:p>
            <a:r>
              <a:rPr lang="en-AU" sz="3200" b="1" dirty="0"/>
              <a:t>Introduction</a:t>
            </a:r>
          </a:p>
        </p:txBody>
      </p:sp>
      <p:sp>
        <p:nvSpPr>
          <p:cNvPr id="11" name="TextBox 10">
            <a:extLst>
              <a:ext uri="{FF2B5EF4-FFF2-40B4-BE49-F238E27FC236}">
                <a16:creationId xmlns:a16="http://schemas.microsoft.com/office/drawing/2014/main" id="{5E7ECDE4-2E96-32B3-2A73-7B83412BE614}"/>
              </a:ext>
            </a:extLst>
          </p:cNvPr>
          <p:cNvSpPr txBox="1"/>
          <p:nvPr/>
        </p:nvSpPr>
        <p:spPr>
          <a:xfrm>
            <a:off x="1616927" y="1597729"/>
            <a:ext cx="10136457" cy="3600986"/>
          </a:xfrm>
          <a:prstGeom prst="rect">
            <a:avLst/>
          </a:prstGeom>
          <a:noFill/>
        </p:spPr>
        <p:txBody>
          <a:bodyPr wrap="square" rtlCol="0">
            <a:spAutoFit/>
          </a:bodyPr>
          <a:lstStyle/>
          <a:p>
            <a:r>
              <a:rPr lang="en-US" sz="2400" dirty="0"/>
              <a:t>Australia is going to have a privilege to host the 76th International Astronautical Congress conference, scheduled to be held in Sydney in 2025, inspiring catalyst for exploration in space science and technology.</a:t>
            </a:r>
          </a:p>
          <a:p>
            <a:endParaRPr lang="en-US" sz="2400" dirty="0"/>
          </a:p>
          <a:p>
            <a:r>
              <a:rPr lang="en-US" sz="2400" dirty="0"/>
              <a:t>By utilizing advanced analytics that we learned throughout our course, we aim to contribute a data-driven perspective to the exciting developments surrounding this prestigious event.</a:t>
            </a:r>
            <a:endParaRPr lang="en-AU" sz="2400" dirty="0"/>
          </a:p>
          <a:p>
            <a:endParaRPr lang="en-AU" dirty="0"/>
          </a:p>
          <a:p>
            <a:endParaRPr lang="en-AU" dirty="0"/>
          </a:p>
        </p:txBody>
      </p:sp>
    </p:spTree>
    <p:extLst>
      <p:ext uri="{BB962C8B-B14F-4D97-AF65-F5344CB8AC3E}">
        <p14:creationId xmlns:p14="http://schemas.microsoft.com/office/powerpoint/2010/main" val="57143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3000" b="-33000"/>
          </a:stretch>
        </a:blipFill>
        <a:effectLst/>
      </p:bgPr>
    </p:bg>
    <p:spTree>
      <p:nvGrpSpPr>
        <p:cNvPr id="1" name="">
          <a:extLst>
            <a:ext uri="{FF2B5EF4-FFF2-40B4-BE49-F238E27FC236}">
              <a16:creationId xmlns:a16="http://schemas.microsoft.com/office/drawing/2014/main" id="{4DA1A074-5645-1F3C-2DC3-4D983B10FBB4}"/>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E6E2680C-B4AB-D4BA-5FBD-745B87FBF8E2}"/>
                  </a:ext>
                </a:extLst>
              </p:cNvPr>
              <p:cNvGraphicFramePr>
                <a:graphicFrameLocks noChangeAspect="1"/>
              </p:cNvGraphicFramePr>
              <p:nvPr/>
            </p:nvGraphicFramePr>
            <p:xfrm>
              <a:off x="574376" y="487845"/>
              <a:ext cx="813863" cy="832790"/>
            </p:xfrm>
            <a:graphic>
              <a:graphicData uri="http://schemas.microsoft.com/office/drawing/2017/model3d">
                <am3d:model3d r:embed="rId4">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6247847" ay="-61135" az="242422"/>
                    <am3d:postTrans dx="0" dy="0" dz="0"/>
                  </am3d:trans>
                  <am3d:raster rName="Office3DRenderer" rVer="16.0.8326">
                    <am3d:blip r:embed="rId5"/>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E6E2680C-B4AB-D4BA-5FBD-745B87FBF8E2}"/>
                  </a:ext>
                </a:extLst>
              </p:cNvPr>
              <p:cNvPicPr>
                <a:picLocks noGrp="1" noRot="1" noChangeAspect="1" noMove="1" noResize="1" noEditPoints="1" noAdjustHandles="1" noChangeArrowheads="1" noChangeShapeType="1" noCrop="1"/>
              </p:cNvPicPr>
              <p:nvPr/>
            </p:nvPicPr>
            <p:blipFill>
              <a:blip r:embed="rId5"/>
              <a:stretch>
                <a:fillRect/>
              </a:stretch>
            </p:blipFill>
            <p:spPr>
              <a:xfrm>
                <a:off x="574376" y="487845"/>
                <a:ext cx="813863" cy="832790"/>
              </a:xfrm>
              <a:prstGeom prst="rect">
                <a:avLst/>
              </a:prstGeom>
            </p:spPr>
          </p:pic>
        </mc:Fallback>
      </mc:AlternateContent>
      <p:sp>
        <p:nvSpPr>
          <p:cNvPr id="10" name="TextBox 9">
            <a:extLst>
              <a:ext uri="{FF2B5EF4-FFF2-40B4-BE49-F238E27FC236}">
                <a16:creationId xmlns:a16="http://schemas.microsoft.com/office/drawing/2014/main" id="{85BB13F8-DE55-0265-305A-0FC011048CA1}"/>
              </a:ext>
            </a:extLst>
          </p:cNvPr>
          <p:cNvSpPr txBox="1"/>
          <p:nvPr/>
        </p:nvSpPr>
        <p:spPr>
          <a:xfrm>
            <a:off x="1616928" y="611852"/>
            <a:ext cx="2560316" cy="584775"/>
          </a:xfrm>
          <a:prstGeom prst="rect">
            <a:avLst/>
          </a:prstGeom>
          <a:noFill/>
        </p:spPr>
        <p:txBody>
          <a:bodyPr wrap="none" rtlCol="0">
            <a:spAutoFit/>
          </a:bodyPr>
          <a:lstStyle/>
          <a:p>
            <a:r>
              <a:rPr lang="en-AU" sz="3200" b="1" dirty="0"/>
              <a:t>Dataset Info</a:t>
            </a:r>
          </a:p>
        </p:txBody>
      </p:sp>
      <p:sp>
        <p:nvSpPr>
          <p:cNvPr id="11" name="TextBox 10">
            <a:extLst>
              <a:ext uri="{FF2B5EF4-FFF2-40B4-BE49-F238E27FC236}">
                <a16:creationId xmlns:a16="http://schemas.microsoft.com/office/drawing/2014/main" id="{AD8ABA7C-A97E-5ABD-AE1A-93F69AD9E2F3}"/>
              </a:ext>
            </a:extLst>
          </p:cNvPr>
          <p:cNvSpPr txBox="1"/>
          <p:nvPr/>
        </p:nvSpPr>
        <p:spPr>
          <a:xfrm>
            <a:off x="1616927" y="1597729"/>
            <a:ext cx="10136457" cy="3231654"/>
          </a:xfrm>
          <a:prstGeom prst="rect">
            <a:avLst/>
          </a:prstGeom>
          <a:noFill/>
        </p:spPr>
        <p:txBody>
          <a:bodyPr wrap="square" rtlCol="0">
            <a:spAutoFit/>
          </a:bodyPr>
          <a:lstStyle/>
          <a:p>
            <a:r>
              <a:rPr lang="en-AU" sz="2400" dirty="0"/>
              <a:t>The data was collected from NASA’s official website. We selected the stellar dataset. However there are many more sets available on their website. Further information about the datasets can be procured from :</a:t>
            </a:r>
          </a:p>
          <a:p>
            <a:r>
              <a:rPr lang="en-AU" sz="2400" b="0" i="0" u="none" strike="noStrike" dirty="0">
                <a:effectLst/>
                <a:latin typeface="Slack-Lato"/>
                <a:hlinkClick r:id="rId6"/>
              </a:rPr>
              <a:t>https://exoplanetarchive.ipac.caltech.edu/</a:t>
            </a:r>
            <a:r>
              <a:rPr lang="en-AU" sz="2400" b="0" i="0" u="none" strike="noStrike" dirty="0" err="1">
                <a:effectLst/>
                <a:latin typeface="Slack-Lato"/>
                <a:hlinkClick r:id="rId6"/>
              </a:rPr>
              <a:t>cgi</a:t>
            </a:r>
            <a:r>
              <a:rPr lang="en-AU" sz="2400" b="0" i="0" u="none" strike="noStrike" dirty="0">
                <a:effectLst/>
                <a:latin typeface="Slack-Lato"/>
                <a:hlinkClick r:id="rId6"/>
              </a:rPr>
              <a:t>-bin/</a:t>
            </a:r>
            <a:r>
              <a:rPr lang="en-AU" sz="2400" b="0" i="0" u="none" strike="noStrike" dirty="0" err="1">
                <a:effectLst/>
                <a:latin typeface="Slack-Lato"/>
                <a:hlinkClick r:id="rId6"/>
              </a:rPr>
              <a:t>TblView</a:t>
            </a:r>
            <a:r>
              <a:rPr lang="en-AU" sz="2400" b="0" i="0" u="none" strike="noStrike" dirty="0">
                <a:effectLst/>
                <a:latin typeface="Slack-Lato"/>
                <a:hlinkClick r:id="rId6"/>
              </a:rPr>
              <a:t>/</a:t>
            </a:r>
            <a:r>
              <a:rPr lang="en-AU" sz="2400" b="0" i="0" u="none" strike="noStrike" dirty="0" err="1">
                <a:effectLst/>
                <a:latin typeface="Slack-Lato"/>
                <a:hlinkClick r:id="rId6"/>
              </a:rPr>
              <a:t>nph-tblView?app</a:t>
            </a:r>
            <a:r>
              <a:rPr lang="en-AU" sz="2400" b="0" i="0" u="none" strike="noStrike" dirty="0">
                <a:effectLst/>
                <a:latin typeface="Slack-Lato"/>
                <a:hlinkClick r:id="rId6"/>
              </a:rPr>
              <a:t>=</a:t>
            </a:r>
            <a:r>
              <a:rPr lang="en-AU" sz="2400" b="0" i="0" u="none" strike="noStrike" dirty="0" err="1">
                <a:effectLst/>
                <a:latin typeface="Slack-Lato"/>
                <a:hlinkClick r:id="rId6"/>
              </a:rPr>
              <a:t>ExoTbls&amp;config</a:t>
            </a:r>
            <a:r>
              <a:rPr lang="en-AU" sz="2400" b="0" i="0" u="none" strike="noStrike" dirty="0">
                <a:effectLst/>
                <a:latin typeface="Slack-Lato"/>
                <a:hlinkClick r:id="rId6"/>
              </a:rPr>
              <a:t>=</a:t>
            </a:r>
            <a:r>
              <a:rPr lang="en-AU" sz="2400" b="0" i="0" u="none" strike="noStrike" dirty="0" err="1">
                <a:effectLst/>
                <a:latin typeface="Slack-Lato"/>
                <a:hlinkClick r:id="rId6"/>
              </a:rPr>
              <a:t>PS&amp;c</a:t>
            </a:r>
            <a:r>
              <a:rPr lang="en-AU" sz="2400" b="0" i="0" u="none" strike="noStrike" dirty="0">
                <a:effectLst/>
                <a:latin typeface="Slack-Lato"/>
                <a:hlinkClick r:id="rId6"/>
              </a:rPr>
              <a:t>[…]_flag%3E0&amp;constraint=disc_method%20like%20%27tran%27</a:t>
            </a:r>
            <a:endParaRPr lang="en-AU" sz="2400" dirty="0"/>
          </a:p>
          <a:p>
            <a:endParaRPr lang="en-AU" dirty="0"/>
          </a:p>
          <a:p>
            <a:endParaRPr lang="en-AU" dirty="0"/>
          </a:p>
        </p:txBody>
      </p:sp>
    </p:spTree>
    <p:extLst>
      <p:ext uri="{BB962C8B-B14F-4D97-AF65-F5344CB8AC3E}">
        <p14:creationId xmlns:p14="http://schemas.microsoft.com/office/powerpoint/2010/main" val="85372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EB26B-71BE-7675-E34A-E317ACB59E75}"/>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935618D5-366B-8B8A-8219-4FE279169895}"/>
                  </a:ext>
                </a:extLst>
              </p:cNvPr>
              <p:cNvGraphicFramePr>
                <a:graphicFrameLocks noChangeAspect="1"/>
              </p:cNvGraphicFramePr>
              <p:nvPr>
                <p:extLst>
                  <p:ext uri="{D42A27DB-BD31-4B8C-83A1-F6EECF244321}">
                    <p14:modId xmlns:p14="http://schemas.microsoft.com/office/powerpoint/2010/main" val="4030185875"/>
                  </p:ext>
                </p:extLst>
              </p:nvPr>
            </p:nvGraphicFramePr>
            <p:xfrm>
              <a:off x="474015" y="376333"/>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y="-4200001"/>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935618D5-366B-8B8A-8219-4FE279169895}"/>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5" y="376333"/>
                <a:ext cx="813863" cy="832790"/>
              </a:xfrm>
              <a:prstGeom prst="rect">
                <a:avLst/>
              </a:prstGeom>
            </p:spPr>
          </p:pic>
        </mc:Fallback>
      </mc:AlternateContent>
      <p:sp>
        <p:nvSpPr>
          <p:cNvPr id="10" name="TextBox 9">
            <a:extLst>
              <a:ext uri="{FF2B5EF4-FFF2-40B4-BE49-F238E27FC236}">
                <a16:creationId xmlns:a16="http://schemas.microsoft.com/office/drawing/2014/main" id="{ABA984EC-03DD-C6DE-4BB4-72D6AC928E2F}"/>
              </a:ext>
            </a:extLst>
          </p:cNvPr>
          <p:cNvSpPr txBox="1"/>
          <p:nvPr/>
        </p:nvSpPr>
        <p:spPr>
          <a:xfrm>
            <a:off x="1360448" y="422280"/>
            <a:ext cx="2071401" cy="584775"/>
          </a:xfrm>
          <a:prstGeom prst="rect">
            <a:avLst/>
          </a:prstGeom>
          <a:noFill/>
        </p:spPr>
        <p:txBody>
          <a:bodyPr wrap="none" rtlCol="0">
            <a:spAutoFit/>
          </a:bodyPr>
          <a:lstStyle/>
          <a:p>
            <a:r>
              <a:rPr lang="en-AU" sz="3200" b="1" dirty="0"/>
              <a:t>Overview</a:t>
            </a:r>
          </a:p>
        </p:txBody>
      </p:sp>
      <p:sp>
        <p:nvSpPr>
          <p:cNvPr id="11" name="TextBox 10">
            <a:extLst>
              <a:ext uri="{FF2B5EF4-FFF2-40B4-BE49-F238E27FC236}">
                <a16:creationId xmlns:a16="http://schemas.microsoft.com/office/drawing/2014/main" id="{8B0A8AD1-D706-F651-F8A1-232607141DE7}"/>
              </a:ext>
            </a:extLst>
          </p:cNvPr>
          <p:cNvSpPr txBox="1"/>
          <p:nvPr/>
        </p:nvSpPr>
        <p:spPr>
          <a:xfrm>
            <a:off x="1516567" y="1402457"/>
            <a:ext cx="9389326" cy="5386090"/>
          </a:xfrm>
          <a:prstGeom prst="rect">
            <a:avLst/>
          </a:prstGeom>
          <a:noFill/>
        </p:spPr>
        <p:txBody>
          <a:bodyPr wrap="square" rtlCol="0">
            <a:spAutoFit/>
          </a:bodyPr>
          <a:lstStyle/>
          <a:p>
            <a:r>
              <a:rPr lang="en-US" sz="2800" dirty="0"/>
              <a:t>In this presentation, we delve into a comprehensive dataset connected to the conference, leveraging data analytics to uncover valuable insights such as :</a:t>
            </a:r>
          </a:p>
          <a:p>
            <a:pPr marL="514350" indent="-514350">
              <a:buFont typeface="+mj-lt"/>
              <a:buAutoNum type="arabicPeriod"/>
            </a:pPr>
            <a:r>
              <a:rPr lang="en-US" sz="2800" dirty="0"/>
              <a:t>Planet’s habitability</a:t>
            </a:r>
          </a:p>
          <a:p>
            <a:pPr marL="514350" indent="-514350">
              <a:buFont typeface="+mj-lt"/>
              <a:buAutoNum type="arabicPeriod"/>
            </a:pPr>
            <a:r>
              <a:rPr lang="en-AU" sz="2800" dirty="0"/>
              <a:t>Star’s orbital Impact on stellar temperature</a:t>
            </a:r>
          </a:p>
          <a:p>
            <a:pPr marL="514350" indent="-514350">
              <a:buFont typeface="+mj-lt"/>
              <a:buAutoNum type="arabicPeriod"/>
            </a:pPr>
            <a:r>
              <a:rPr lang="en-AU" sz="2800" dirty="0"/>
              <a:t>Classification of planets (mass, coordinates)</a:t>
            </a:r>
          </a:p>
          <a:p>
            <a:pPr marL="514350" indent="-514350">
              <a:buFont typeface="+mj-lt"/>
              <a:buAutoNum type="arabicPeriod"/>
            </a:pPr>
            <a:r>
              <a:rPr lang="en-AU" sz="2800" dirty="0"/>
              <a:t>Similar exoplanets in terms of…</a:t>
            </a:r>
          </a:p>
          <a:p>
            <a:pPr marL="514350" indent="-514350">
              <a:buFont typeface="+mj-lt"/>
              <a:buAutoNum type="arabicPeriod"/>
            </a:pPr>
            <a:r>
              <a:rPr lang="en-AU" sz="2800" dirty="0"/>
              <a:t>Which facility discovered most exoplanets</a:t>
            </a:r>
          </a:p>
          <a:p>
            <a:pPr marL="514350" indent="-514350">
              <a:buFont typeface="+mj-lt"/>
              <a:buAutoNum type="arabicPeriod"/>
            </a:pPr>
            <a:r>
              <a:rPr lang="en-AU" sz="2800" dirty="0"/>
              <a:t>What methods are more acceptable than others to discover the exoplanets and why?</a:t>
            </a:r>
          </a:p>
          <a:p>
            <a:pPr marL="514350" indent="-514350">
              <a:buFont typeface="+mj-lt"/>
              <a:buAutoNum type="arabicPeriod"/>
            </a:pPr>
            <a:endParaRPr lang="en-AU" sz="2800" dirty="0"/>
          </a:p>
          <a:p>
            <a:endParaRPr lang="en-AU" dirty="0"/>
          </a:p>
          <a:p>
            <a:endParaRPr lang="en-AU" dirty="0"/>
          </a:p>
        </p:txBody>
      </p:sp>
    </p:spTree>
    <p:extLst>
      <p:ext uri="{BB962C8B-B14F-4D97-AF65-F5344CB8AC3E}">
        <p14:creationId xmlns:p14="http://schemas.microsoft.com/office/powerpoint/2010/main" val="200411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45D07-8525-8E83-6616-A55FB6543D3B}"/>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162F0ADF-D5BF-6B60-FA32-AF9FE7999B92}"/>
                  </a:ext>
                </a:extLst>
              </p:cNvPr>
              <p:cNvGraphicFramePr>
                <a:graphicFrameLocks noChangeAspect="1"/>
              </p:cNvGraphicFramePr>
              <p:nvPr/>
            </p:nvGraphicFramePr>
            <p:xfrm>
              <a:off x="474015" y="376333"/>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y="-4200001"/>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162F0ADF-D5BF-6B60-FA32-AF9FE7999B92}"/>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5" y="376333"/>
                <a:ext cx="813863" cy="832790"/>
              </a:xfrm>
              <a:prstGeom prst="rect">
                <a:avLst/>
              </a:prstGeom>
            </p:spPr>
          </p:pic>
        </mc:Fallback>
      </mc:AlternateContent>
      <p:sp>
        <p:nvSpPr>
          <p:cNvPr id="10" name="TextBox 9">
            <a:extLst>
              <a:ext uri="{FF2B5EF4-FFF2-40B4-BE49-F238E27FC236}">
                <a16:creationId xmlns:a16="http://schemas.microsoft.com/office/drawing/2014/main" id="{D3ECE447-41B1-290B-3A80-41F2EA7ABCDA}"/>
              </a:ext>
            </a:extLst>
          </p:cNvPr>
          <p:cNvSpPr txBox="1"/>
          <p:nvPr/>
        </p:nvSpPr>
        <p:spPr>
          <a:xfrm>
            <a:off x="1360448" y="422280"/>
            <a:ext cx="2576346" cy="584775"/>
          </a:xfrm>
          <a:prstGeom prst="rect">
            <a:avLst/>
          </a:prstGeom>
          <a:noFill/>
        </p:spPr>
        <p:txBody>
          <a:bodyPr wrap="none" rtlCol="0">
            <a:spAutoFit/>
          </a:bodyPr>
          <a:lstStyle/>
          <a:p>
            <a:r>
              <a:rPr lang="en-AU" sz="3200" b="1" dirty="0"/>
              <a:t>Introduction</a:t>
            </a:r>
          </a:p>
        </p:txBody>
      </p:sp>
      <p:sp>
        <p:nvSpPr>
          <p:cNvPr id="11" name="TextBox 10">
            <a:extLst>
              <a:ext uri="{FF2B5EF4-FFF2-40B4-BE49-F238E27FC236}">
                <a16:creationId xmlns:a16="http://schemas.microsoft.com/office/drawing/2014/main" id="{064EE1BA-6BFA-5D2B-B625-668F479A09F3}"/>
              </a:ext>
            </a:extLst>
          </p:cNvPr>
          <p:cNvSpPr txBox="1"/>
          <p:nvPr/>
        </p:nvSpPr>
        <p:spPr>
          <a:xfrm>
            <a:off x="1516567" y="1402457"/>
            <a:ext cx="9244360"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29150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D8287-3AF5-E83C-52CA-A74C4E888F8D}"/>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708B3AB3-BA3B-E967-F336-3ADBB34F460C}"/>
                  </a:ext>
                </a:extLst>
              </p:cNvPr>
              <p:cNvGraphicFramePr>
                <a:graphicFrameLocks noChangeAspect="1"/>
              </p:cNvGraphicFramePr>
              <p:nvPr>
                <p:extLst>
                  <p:ext uri="{D42A27DB-BD31-4B8C-83A1-F6EECF244321}">
                    <p14:modId xmlns:p14="http://schemas.microsoft.com/office/powerpoint/2010/main" val="1253048747"/>
                  </p:ext>
                </p:extLst>
              </p:nvPr>
            </p:nvGraphicFramePr>
            <p:xfrm>
              <a:off x="474015" y="376333"/>
              <a:ext cx="813862" cy="832789"/>
            </p:xfrm>
            <a:graphic>
              <a:graphicData uri="http://schemas.microsoft.com/office/drawing/2017/model3d">
                <am3d:model3d r:embed="rId2">
                  <am3d:spPr>
                    <a:xfrm>
                      <a:off x="0" y="0"/>
                      <a:ext cx="813862" cy="832789"/>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0799999" ay="-3699998" az="-10799998"/>
                    <am3d:postTrans dx="0" dy="0" dz="0"/>
                  </am3d:trans>
                  <am3d:raster rName="Office3DRenderer" rVer="16.0.8326">
                    <am3d:blip r:embed="rId3"/>
                  </am3d:raster>
                  <am3d:objViewport viewportSz="13627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708B3AB3-BA3B-E967-F336-3ADBB34F460C}"/>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5" y="376333"/>
                <a:ext cx="813862" cy="832789"/>
              </a:xfrm>
              <a:prstGeom prst="rect">
                <a:avLst/>
              </a:prstGeom>
            </p:spPr>
          </p:pic>
        </mc:Fallback>
      </mc:AlternateContent>
      <p:sp>
        <p:nvSpPr>
          <p:cNvPr id="10" name="TextBox 9">
            <a:extLst>
              <a:ext uri="{FF2B5EF4-FFF2-40B4-BE49-F238E27FC236}">
                <a16:creationId xmlns:a16="http://schemas.microsoft.com/office/drawing/2014/main" id="{F46F0874-03C2-6E12-1100-65BBF713AF08}"/>
              </a:ext>
            </a:extLst>
          </p:cNvPr>
          <p:cNvSpPr txBox="1"/>
          <p:nvPr/>
        </p:nvSpPr>
        <p:spPr>
          <a:xfrm>
            <a:off x="1360448" y="422280"/>
            <a:ext cx="2379177" cy="584775"/>
          </a:xfrm>
          <a:prstGeom prst="rect">
            <a:avLst/>
          </a:prstGeom>
          <a:noFill/>
        </p:spPr>
        <p:txBody>
          <a:bodyPr wrap="none" rtlCol="0">
            <a:spAutoFit/>
          </a:bodyPr>
          <a:lstStyle/>
          <a:p>
            <a:r>
              <a:rPr lang="en-AU" sz="3200" b="1" dirty="0"/>
              <a:t>ETL Process</a:t>
            </a:r>
          </a:p>
        </p:txBody>
      </p:sp>
      <p:sp>
        <p:nvSpPr>
          <p:cNvPr id="11" name="TextBox 10">
            <a:extLst>
              <a:ext uri="{FF2B5EF4-FFF2-40B4-BE49-F238E27FC236}">
                <a16:creationId xmlns:a16="http://schemas.microsoft.com/office/drawing/2014/main" id="{964AD893-C1F1-41D8-0435-22157325AF6B}"/>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147805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524</TotalTime>
  <Words>763</Words>
  <Application>Microsoft Office PowerPoint</Application>
  <PresentationFormat>Widescreen</PresentationFormat>
  <Paragraphs>94</Paragraphs>
  <Slides>30</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Google Sans</vt:lpstr>
      <vt:lpstr>Slack-Lato</vt:lpstr>
      <vt:lpstr>Arial</vt:lpstr>
      <vt:lpstr>Century Gothic</vt:lpstr>
      <vt:lpstr>Roboto</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 sharma</dc:creator>
  <cp:lastModifiedBy>am sharma</cp:lastModifiedBy>
  <cp:revision>6</cp:revision>
  <dcterms:created xsi:type="dcterms:W3CDTF">2025-02-08T04:27:57Z</dcterms:created>
  <dcterms:modified xsi:type="dcterms:W3CDTF">2025-02-10T02:55:30Z</dcterms:modified>
</cp:coreProperties>
</file>